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3"/>
  </p:notes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301" r:id="rId14"/>
    <p:sldId id="300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80" r:id="rId24"/>
    <p:sldId id="302" r:id="rId25"/>
    <p:sldId id="303" r:id="rId26"/>
    <p:sldId id="304" r:id="rId27"/>
    <p:sldId id="283" r:id="rId28"/>
    <p:sldId id="284" r:id="rId29"/>
    <p:sldId id="285" r:id="rId30"/>
    <p:sldId id="286" r:id="rId31"/>
    <p:sldId id="287" r:id="rId32"/>
    <p:sldId id="289" r:id="rId33"/>
    <p:sldId id="290" r:id="rId34"/>
    <p:sldId id="291" r:id="rId35"/>
    <p:sldId id="293" r:id="rId36"/>
    <p:sldId id="294" r:id="rId37"/>
    <p:sldId id="295" r:id="rId38"/>
    <p:sldId id="296" r:id="rId39"/>
    <p:sldId id="297" r:id="rId40"/>
    <p:sldId id="298" r:id="rId41"/>
    <p:sldId id="299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857" autoAdjust="0"/>
    <p:restoredTop sz="94660"/>
  </p:normalViewPr>
  <p:slideViewPr>
    <p:cSldViewPr>
      <p:cViewPr varScale="1">
        <p:scale>
          <a:sx n="64" d="100"/>
          <a:sy n="64" d="100"/>
        </p:scale>
        <p:origin x="-3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122C2C-32DD-4DF6-AF3F-EB3E5B40E9C8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E7D2DF-0F6D-4F79-808E-DC33E85EE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Bequeath:  Pronounced  “be-q-weave-</a:t>
            </a:r>
            <a:r>
              <a:rPr lang="en-US" dirty="0" err="1" smtClean="0"/>
              <a:t>th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E7D2DF-0F6D-4F79-808E-DC33E85EE80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9FFEA53-9B9D-4136-87D7-07DF7F7E8748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FEA53-9B9D-4136-87D7-07DF7F7E8748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FEA53-9B9D-4136-87D7-07DF7F7E8748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FEA53-9B9D-4136-87D7-07DF7F7E8748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FEA53-9B9D-4136-87D7-07DF7F7E8748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FEA53-9B9D-4136-87D7-07DF7F7E8748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FEA53-9B9D-4136-87D7-07DF7F7E8748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FEA53-9B9D-4136-87D7-07DF7F7E8748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FEA53-9B9D-4136-87D7-07DF7F7E8748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9FFEA53-9B9D-4136-87D7-07DF7F7E8748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9FFEA53-9B9D-4136-87D7-07DF7F7E8748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9FFEA53-9B9D-4136-87D7-07DF7F7E8748}" type="datetimeFigureOut">
              <a:rPr lang="en-US" smtClean="0"/>
              <a:pPr/>
              <a:t>3/8/2013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/url?sa=i&amp;rct=j&amp;q=&amp;esrc=s&amp;frm=1&amp;source=images&amp;cd=&amp;cad=rja&amp;docid=jhf55ghLja7zFM&amp;tbnid=AGnvvjeBwikbfM:&amp;ved=0CAUQjRw&amp;url=http://www.fotosearch.com/illustration/salesperson.html&amp;ei=Z_E5Uf-QMubW0gGO4oCgDg&amp;bvm=bv.43287494,d.dmQ&amp;psig=AFQjCNGRikgadLZphYzdGaA21oql2ITfJg&amp;ust=1362838235006329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/url?sa=i&amp;rct=j&amp;q=&amp;esrc=s&amp;frm=1&amp;source=images&amp;cd=&amp;cad=rja&amp;docid=jkyJb9Ei1mQBZM&amp;tbnid=5PIN4Y1pwNalrM:&amp;ved=0CAUQjRw&amp;url=http://www.fotosearch.com/clip-art/survey-form.html&amp;ei=vvI5UdfkIu-30QGH9YHQBg&amp;bvm=bv.43287494,d.dmQ&amp;psig=AFQjCNFU45g8OwXL3I5VwcHGRJq62Jlb6A&amp;ust=136283857012604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countrystampede.com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www.natb.org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articles.latimes.com/2010/jan/26/business/la-fi-ct-ticketmaster26-2010jan26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www.google.com/url?sa=i&amp;rct=j&amp;q=&amp;esrc=s&amp;frm=1&amp;source=images&amp;cd=&amp;cad=rja&amp;docid=Eais6T2rBFSFvM&amp;tbnid=pCVf9EsB3zlu6M:&amp;ved=0CAUQjRw&amp;url=http://research.phillipmartin.info/&amp;ei=hfI5Ua3DBcaQ0QGxkoGgCw&amp;bvm=bv.43287494,d.dmQ&amp;psig=AFQjCNGhHiWCD46owQN-m8wbdaTOmbPCgw&amp;ust=136283852964335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/url?sa=i&amp;rct=j&amp;q=&amp;esrc=s&amp;frm=1&amp;source=images&amp;cd=&amp;cad=rja&amp;docid=aVWWR6XmPh9l6M&amp;tbnid=M-dthiwV54eU8M:&amp;ved=0CAUQjRw&amp;url=http://www.123rf.com/clipart-vector/sales_team.html&amp;ei=OPI5UZieAqfH0AHov4DgAw&amp;bvm=bv.43287494,d.dmQ&amp;psig=AFQjCNFoBqB3xlL8KMTILWK1-JNykDmDTw&amp;ust=1362838394382643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3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Selling Sports and Entertainment      </a:t>
            </a:r>
          </a:p>
        </p:txBody>
      </p:sp>
      <p:sp>
        <p:nvSpPr>
          <p:cNvPr id="61030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marL="1033463" indent="-1033463">
              <a:lnSpc>
                <a:spcPct val="90000"/>
              </a:lnSpc>
            </a:pPr>
            <a:r>
              <a:rPr lang="en-US" b="1"/>
              <a:t>12.1 The Sales Process </a:t>
            </a:r>
          </a:p>
          <a:p>
            <a:pPr marL="1033463" indent="-1033463">
              <a:lnSpc>
                <a:spcPct val="90000"/>
              </a:lnSpc>
            </a:pPr>
            <a:r>
              <a:rPr lang="en-US" b="1"/>
              <a:t>12.2 Ticket Sales</a:t>
            </a:r>
          </a:p>
          <a:p>
            <a:pPr marL="1033463" indent="-1033463">
              <a:lnSpc>
                <a:spcPct val="90000"/>
              </a:lnSpc>
            </a:pPr>
            <a:r>
              <a:rPr lang="en-US" b="1"/>
              <a:t>12.3 Group and Corporate Sales </a:t>
            </a:r>
          </a:p>
          <a:p>
            <a:pPr marL="1033463" indent="-1033463">
              <a:lnSpc>
                <a:spcPct val="90000"/>
              </a:lnSpc>
            </a:pPr>
            <a:r>
              <a:rPr lang="en-US" b="1"/>
              <a:t> </a:t>
            </a:r>
            <a:endParaRPr lang="en-US"/>
          </a:p>
        </p:txBody>
      </p:sp>
      <p:sp>
        <p:nvSpPr>
          <p:cNvPr id="610308" name="Text Box 4"/>
          <p:cNvSpPr txBox="1">
            <a:spLocks noChangeArrowheads="1"/>
          </p:cNvSpPr>
          <p:nvPr/>
        </p:nvSpPr>
        <p:spPr bwMode="auto">
          <a:xfrm>
            <a:off x="381000" y="304800"/>
            <a:ext cx="5791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7200" b="1" dirty="0">
                <a:solidFill>
                  <a:schemeClr val="hlink"/>
                </a:solidFill>
                <a:latin typeface="Arial" charset="0"/>
              </a:rPr>
              <a:t>Chapter 12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3055883"/>
            <a:ext cx="3429000" cy="3621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C:\Users\jsundlin\AppData\Local\Microsoft\Windows\Temporary Internet Files\Content.IE5\EC3SSIDL\MC90023896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5410200"/>
            <a:ext cx="1143000" cy="852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r.photos2.fotosearch.com/bthumb/CSP/CSP990/k1012081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1147" y="3657600"/>
            <a:ext cx="3662853" cy="3200400"/>
          </a:xfrm>
          <a:prstGeom prst="rect">
            <a:avLst/>
          </a:prstGeom>
          <a:noFill/>
        </p:spPr>
      </p:pic>
      <p:sp>
        <p:nvSpPr>
          <p:cNvPr id="66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Offer discounts or incentive to buy today</a:t>
            </a:r>
          </a:p>
          <a:p>
            <a:pPr>
              <a:lnSpc>
                <a:spcPct val="90000"/>
              </a:lnSpc>
            </a:pPr>
            <a:r>
              <a:rPr lang="en-US" dirty="0"/>
              <a:t>Suggest additional items for purchase</a:t>
            </a:r>
          </a:p>
          <a:p>
            <a:pPr>
              <a:lnSpc>
                <a:spcPct val="90000"/>
              </a:lnSpc>
            </a:pPr>
            <a:endParaRPr lang="en-US" b="1" dirty="0"/>
          </a:p>
          <a:p>
            <a:pPr>
              <a:lnSpc>
                <a:spcPct val="90000"/>
              </a:lnSpc>
            </a:pPr>
            <a:r>
              <a:rPr lang="en-US" b="1" dirty="0"/>
              <a:t>suggestion selling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asking customers if they want to purchase related products</a:t>
            </a:r>
          </a:p>
          <a:p>
            <a:pPr lvl="1"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Would you like to “Super-Size it?” 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“</a:t>
            </a:r>
            <a:r>
              <a:rPr lang="en-US" sz="2400" dirty="0"/>
              <a:t>Make that a combo</a:t>
            </a:r>
            <a:r>
              <a:rPr lang="en-US" sz="2400" dirty="0" smtClean="0"/>
              <a:t>?”</a:t>
            </a:r>
            <a:br>
              <a:rPr lang="en-US" sz="2400" dirty="0" smtClean="0"/>
            </a:br>
            <a:endParaRPr lang="en-US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Do you need case or screen protector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for </a:t>
            </a:r>
            <a:r>
              <a:rPr lang="en-US" sz="2400" dirty="0"/>
              <a:t>your new phone?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7090-63C7-4A2A-B3FA-4BD5E2D006C3}" type="slidenum">
              <a:rPr lang="en-US"/>
              <a:pPr/>
              <a:t>10</a:t>
            </a:fld>
            <a:endParaRPr lang="en-US"/>
          </a:p>
        </p:txBody>
      </p:sp>
      <p:sp>
        <p:nvSpPr>
          <p:cNvPr id="66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#5 Closing the Sale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/>
          <a:lstStyle/>
          <a:p>
            <a:r>
              <a:rPr lang="en-US" dirty="0"/>
              <a:t>Long-Lasting Relationships</a:t>
            </a:r>
          </a:p>
          <a:p>
            <a:endParaRPr lang="en-US" dirty="0"/>
          </a:p>
          <a:p>
            <a:r>
              <a:rPr lang="en-US" dirty="0"/>
              <a:t>Contact consumer </a:t>
            </a:r>
          </a:p>
          <a:p>
            <a:pPr lvl="2"/>
            <a:r>
              <a:rPr lang="en-US" sz="2800" dirty="0"/>
              <a:t>Are they satisfied?</a:t>
            </a:r>
          </a:p>
          <a:p>
            <a:pPr lvl="2"/>
            <a:r>
              <a:rPr lang="en-US" sz="2800" dirty="0"/>
              <a:t>Do they additional needs?</a:t>
            </a:r>
          </a:p>
          <a:p>
            <a:endParaRPr lang="en-US" sz="2800" dirty="0"/>
          </a:p>
          <a:p>
            <a:r>
              <a:rPr lang="en-US" dirty="0"/>
              <a:t>Improved customer service from feedback</a:t>
            </a:r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C3D9-47BB-433A-8F86-075CD4388088}" type="slidenum">
              <a:rPr lang="en-US"/>
              <a:pPr/>
              <a:t>11</a:t>
            </a:fld>
            <a:endParaRPr lang="en-US"/>
          </a:p>
        </p:txBody>
      </p:sp>
      <p:sp>
        <p:nvSpPr>
          <p:cNvPr id="66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r>
              <a:rPr lang="en-US" dirty="0"/>
              <a:t># 6 ~ Follow-up</a:t>
            </a:r>
          </a:p>
        </p:txBody>
      </p:sp>
      <p:pic>
        <p:nvPicPr>
          <p:cNvPr id="32770" name="Picture 2" descr="http://sr.photos3.fotosearch.com/bthumb/CSP/CSP526/k526883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5614" y="0"/>
            <a:ext cx="3668386" cy="24384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382000" cy="4483291"/>
          </a:xfrm>
        </p:spPr>
        <p:txBody>
          <a:bodyPr>
            <a:normAutofit/>
          </a:bodyPr>
          <a:lstStyle/>
          <a:p>
            <a:pPr marL="396875" indent="-396875">
              <a:lnSpc>
                <a:spcPct val="90000"/>
              </a:lnSpc>
            </a:pPr>
            <a:r>
              <a:rPr lang="en-US" i="1" u="sng" dirty="0" smtClean="0"/>
              <a:t>Advantage of Personal Selling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opportunity to address any concerns that may be causing hesitation</a:t>
            </a:r>
          </a:p>
          <a:p>
            <a:pPr marL="652907" lvl="1" indent="-396875">
              <a:lnSpc>
                <a:spcPct val="90000"/>
              </a:lnSpc>
            </a:pPr>
            <a:endParaRPr lang="en-US" dirty="0" smtClean="0"/>
          </a:p>
          <a:p>
            <a:pPr marL="652907" lvl="1" indent="-396875">
              <a:lnSpc>
                <a:spcPct val="90000"/>
              </a:lnSpc>
            </a:pPr>
            <a:endParaRPr lang="en-US" dirty="0" smtClean="0"/>
          </a:p>
          <a:p>
            <a:pPr marL="396875" indent="-396875">
              <a:lnSpc>
                <a:spcPct val="90000"/>
              </a:lnSpc>
            </a:pPr>
            <a:r>
              <a:rPr lang="en-US" dirty="0" smtClean="0"/>
              <a:t>Knowledgeable Salespeople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Offer information about the product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Demonstrate the product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Make comparisons with similar products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Tell stories about personal experiences with product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Answer questions about the product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E50C-00AC-4685-83A5-85DF7C5BD848}" type="slidenum">
              <a:rPr lang="en-US"/>
              <a:pPr/>
              <a:t>12</a:t>
            </a:fld>
            <a:endParaRPr lang="en-US"/>
          </a:p>
        </p:txBody>
      </p:sp>
      <p:sp>
        <p:nvSpPr>
          <p:cNvPr id="618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610600" cy="944562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hlink"/>
                </a:solidFill>
              </a:rPr>
              <a:t>When Is Personal Selling Appropriate?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82000" cy="4800600"/>
          </a:xfrm>
        </p:spPr>
        <p:txBody>
          <a:bodyPr>
            <a:normAutofit/>
          </a:bodyPr>
          <a:lstStyle/>
          <a:p>
            <a:pPr marL="396875" indent="-396875">
              <a:lnSpc>
                <a:spcPct val="90000"/>
              </a:lnSpc>
            </a:pPr>
            <a:r>
              <a:rPr lang="en-US" i="1" u="sng" dirty="0" smtClean="0"/>
              <a:t>Benefits of Feedback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Enables sellers to improve on future sales strategies</a:t>
            </a:r>
          </a:p>
          <a:p>
            <a:pPr marL="652907" lvl="1" indent="-396875">
              <a:lnSpc>
                <a:spcPct val="90000"/>
              </a:lnSpc>
            </a:pPr>
            <a:endParaRPr lang="en-US" dirty="0" smtClean="0"/>
          </a:p>
          <a:p>
            <a:pPr marL="396875" indent="-396875">
              <a:lnSpc>
                <a:spcPct val="90000"/>
              </a:lnSpc>
            </a:pPr>
            <a:r>
              <a:rPr lang="en-US" i="1" u="sng" dirty="0" smtClean="0"/>
              <a:t>Feedback from Consumers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Level of satisfaction during 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Suggestions to make buying process better/easier for the consumer</a:t>
            </a:r>
          </a:p>
          <a:p>
            <a:pPr marL="652907" lvl="1" indent="-396875">
              <a:lnSpc>
                <a:spcPct val="90000"/>
              </a:lnSpc>
            </a:pPr>
            <a:endParaRPr lang="en-US" dirty="0" smtClean="0"/>
          </a:p>
          <a:p>
            <a:pPr marL="652907" lvl="1" indent="-396875">
              <a:lnSpc>
                <a:spcPct val="90000"/>
              </a:lnSpc>
            </a:pPr>
            <a:endParaRPr lang="en-US" dirty="0" smtClean="0"/>
          </a:p>
          <a:p>
            <a:pPr marL="396875" indent="-396875">
              <a:lnSpc>
                <a:spcPct val="90000"/>
              </a:lnSpc>
            </a:pPr>
            <a:r>
              <a:rPr lang="en-US" b="1" i="1" u="sng" dirty="0" smtClean="0">
                <a:solidFill>
                  <a:srgbClr val="FF0000"/>
                </a:solidFill>
              </a:rPr>
              <a:t>Disadvantage</a:t>
            </a:r>
            <a:r>
              <a:rPr lang="en-US" i="1" u="sng" dirty="0" smtClean="0"/>
              <a:t> of Personal Selling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High costs, time commitment per customer &amp; required skills and trainings for employees</a:t>
            </a:r>
          </a:p>
          <a:p>
            <a:pPr marL="652907" lvl="1" indent="-396875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E50C-00AC-4685-83A5-85DF7C5BD848}" type="slidenum">
              <a:rPr lang="en-US"/>
              <a:pPr/>
              <a:t>13</a:t>
            </a:fld>
            <a:endParaRPr lang="en-US"/>
          </a:p>
        </p:txBody>
      </p:sp>
      <p:sp>
        <p:nvSpPr>
          <p:cNvPr id="618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610600" cy="1020762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hlink"/>
                </a:solidFill>
              </a:rPr>
              <a:t>When Is Personal Selling Appropriate?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026091"/>
          </a:xfrm>
        </p:spPr>
        <p:txBody>
          <a:bodyPr/>
          <a:lstStyle/>
          <a:p>
            <a:pPr marL="396875" indent="-396875">
              <a:lnSpc>
                <a:spcPct val="90000"/>
              </a:lnSpc>
            </a:pPr>
            <a:r>
              <a:rPr lang="en-US" dirty="0"/>
              <a:t>Personal selling is effective for:</a:t>
            </a:r>
          </a:p>
          <a:p>
            <a:pPr marL="808038" lvl="1" indent="-409575">
              <a:lnSpc>
                <a:spcPct val="90000"/>
              </a:lnSpc>
            </a:pPr>
            <a:r>
              <a:rPr lang="en-US" dirty="0"/>
              <a:t>expensive, complex products</a:t>
            </a:r>
          </a:p>
          <a:p>
            <a:pPr marL="808038" lvl="1" indent="-409575">
              <a:lnSpc>
                <a:spcPct val="90000"/>
              </a:lnSpc>
            </a:pPr>
            <a:r>
              <a:rPr lang="en-US" dirty="0"/>
              <a:t>markets with a few large customers</a:t>
            </a:r>
          </a:p>
          <a:p>
            <a:pPr marL="808038" lvl="1" indent="-409575">
              <a:lnSpc>
                <a:spcPct val="90000"/>
              </a:lnSpc>
            </a:pPr>
            <a:r>
              <a:rPr lang="en-US" dirty="0"/>
              <a:t>unfamiliar, unique products</a:t>
            </a:r>
          </a:p>
          <a:p>
            <a:pPr marL="808038" lvl="1" indent="-409575">
              <a:lnSpc>
                <a:spcPct val="90000"/>
              </a:lnSpc>
            </a:pPr>
            <a:r>
              <a:rPr lang="en-US" dirty="0"/>
              <a:t>customers in a limited area</a:t>
            </a:r>
          </a:p>
          <a:p>
            <a:pPr marL="808038" lvl="1" indent="-409575">
              <a:lnSpc>
                <a:spcPct val="90000"/>
              </a:lnSpc>
            </a:pPr>
            <a:r>
              <a:rPr lang="en-US" dirty="0"/>
              <a:t>complicated, long decision-making processes</a:t>
            </a:r>
          </a:p>
          <a:p>
            <a:pPr marL="808038" lvl="1" indent="-409575">
              <a:lnSpc>
                <a:spcPct val="90000"/>
              </a:lnSpc>
            </a:pPr>
            <a:r>
              <a:rPr lang="en-US" dirty="0"/>
              <a:t>customers who expect personal </a:t>
            </a:r>
            <a:r>
              <a:rPr lang="en-US" dirty="0" smtClean="0"/>
              <a:t>attention</a:t>
            </a:r>
          </a:p>
          <a:p>
            <a:pPr marL="808038" lvl="1" indent="-409575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E50C-00AC-4685-83A5-85DF7C5BD848}" type="slidenum">
              <a:rPr lang="en-US"/>
              <a:pPr/>
              <a:t>14</a:t>
            </a:fld>
            <a:endParaRPr lang="en-US"/>
          </a:p>
        </p:txBody>
      </p:sp>
      <p:sp>
        <p:nvSpPr>
          <p:cNvPr id="6184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>
                <a:solidFill>
                  <a:schemeClr val="hlink"/>
                </a:solidFill>
              </a:rPr>
              <a:t>When Is Personal Selling Appropriate?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522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2438400"/>
            <a:ext cx="8001000" cy="3505200"/>
          </a:xfrm>
          <a:noFill/>
          <a:ln/>
        </p:spPr>
        <p:txBody>
          <a:bodyPr/>
          <a:lstStyle/>
          <a:p>
            <a:r>
              <a:rPr lang="en-US" dirty="0"/>
              <a:t>Explain why personal selling is necessary when selling expensive items like luxury suites at a professional football stadium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Customers take more time to make purchasing decisions related to more expensive items.</a:t>
            </a:r>
          </a:p>
          <a:p>
            <a:pPr lvl="1"/>
            <a:r>
              <a:rPr lang="en-US" dirty="0" smtClean="0"/>
              <a:t>They expect more personal attention from the sales associates since they are selling the money.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3A664-4DEC-468D-AEE0-EC102B739147}" type="slidenum">
              <a:rPr lang="en-US"/>
              <a:pPr/>
              <a:t>15</a:t>
            </a:fld>
            <a:endParaRPr lang="en-US"/>
          </a:p>
        </p:txBody>
      </p:sp>
      <p:pic>
        <p:nvPicPr>
          <p:cNvPr id="619523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62200"/>
            <a:ext cx="108585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05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458200" cy="4724400"/>
          </a:xfrm>
        </p:spPr>
        <p:txBody>
          <a:bodyPr>
            <a:normAutofit/>
          </a:bodyPr>
          <a:lstStyle/>
          <a:p>
            <a:pPr marL="396875" indent="-396875">
              <a:lnSpc>
                <a:spcPct val="90000"/>
              </a:lnSpc>
            </a:pPr>
            <a:r>
              <a:rPr lang="en-US" dirty="0"/>
              <a:t> Salespeople need to</a:t>
            </a:r>
          </a:p>
          <a:p>
            <a:pPr marL="808038" lvl="1" indent="-409575">
              <a:lnSpc>
                <a:spcPct val="90000"/>
              </a:lnSpc>
            </a:pPr>
            <a:r>
              <a:rPr lang="en-US" dirty="0" smtClean="0"/>
              <a:t>effectively manage themselves, customers &amp; info</a:t>
            </a:r>
            <a:endParaRPr lang="en-US" dirty="0"/>
          </a:p>
          <a:p>
            <a:pPr marL="1045782" lvl="2" indent="-409575">
              <a:lnSpc>
                <a:spcPct val="90000"/>
              </a:lnSpc>
            </a:pPr>
            <a:r>
              <a:rPr lang="en-US" dirty="0" smtClean="0"/>
              <a:t>be motivated</a:t>
            </a:r>
          </a:p>
          <a:p>
            <a:pPr marL="1045782" lvl="2" indent="-409575">
              <a:lnSpc>
                <a:spcPct val="90000"/>
              </a:lnSpc>
            </a:pPr>
            <a:r>
              <a:rPr lang="en-US" dirty="0" smtClean="0"/>
              <a:t>use time wisely</a:t>
            </a:r>
          </a:p>
          <a:p>
            <a:pPr marL="1045782" lvl="2" indent="-409575">
              <a:lnSpc>
                <a:spcPct val="90000"/>
              </a:lnSpc>
            </a:pPr>
            <a:r>
              <a:rPr lang="en-US" dirty="0" smtClean="0"/>
              <a:t>be emotional and physically stable to deal with public</a:t>
            </a:r>
            <a:br>
              <a:rPr lang="en-US" dirty="0" smtClean="0"/>
            </a:br>
            <a:endParaRPr lang="en-US" dirty="0"/>
          </a:p>
          <a:p>
            <a:pPr marL="808038" lvl="1" indent="-409575">
              <a:lnSpc>
                <a:spcPct val="90000"/>
              </a:lnSpc>
            </a:pPr>
            <a:r>
              <a:rPr lang="en-US" dirty="0" smtClean="0"/>
              <a:t>Continued Education / Professional Development is helpful to keep current in their profession</a:t>
            </a:r>
          </a:p>
          <a:p>
            <a:pPr marL="808038" lvl="1" indent="-409575">
              <a:lnSpc>
                <a:spcPct val="90000"/>
              </a:lnSpc>
            </a:pPr>
            <a:endParaRPr lang="en-US" dirty="0" smtClean="0"/>
          </a:p>
          <a:p>
            <a:pPr marL="808038" lvl="1" indent="-409575">
              <a:lnSpc>
                <a:spcPct val="90000"/>
              </a:lnSpc>
            </a:pPr>
            <a:r>
              <a:rPr lang="en-US" dirty="0" smtClean="0"/>
              <a:t>Know &amp; understand the following… 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AE0D1-4B0F-44C7-A040-D3101D15AB55}" type="slidenum">
              <a:rPr lang="en-US"/>
              <a:pPr/>
              <a:t>16</a:t>
            </a:fld>
            <a:endParaRPr lang="en-US"/>
          </a:p>
        </p:txBody>
      </p:sp>
      <p:sp>
        <p:nvSpPr>
          <p:cNvPr id="6205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MANAGEMENT SKILLS AND KNOWLEDGE FOR SUCCESS</a:t>
            </a:r>
          </a:p>
        </p:txBody>
      </p:sp>
      <p:pic>
        <p:nvPicPr>
          <p:cNvPr id="620548" name="Picture 4"/>
          <p:cNvPicPr>
            <a:picLocks noChangeAspect="1" noChangeArrowheads="1"/>
          </p:cNvPicPr>
          <p:nvPr/>
        </p:nvPicPr>
        <p:blipFill>
          <a:blip r:embed="rId3" cstate="print"/>
          <a:srcRect l="30469" t="53125" r="45313" b="22917"/>
          <a:stretch>
            <a:fillRect/>
          </a:stretch>
        </p:blipFill>
        <p:spPr bwMode="auto">
          <a:xfrm>
            <a:off x="6934200" y="5218112"/>
            <a:ext cx="2209800" cy="163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5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919472"/>
          </a:xfrm>
        </p:spPr>
        <p:txBody>
          <a:bodyPr/>
          <a:lstStyle/>
          <a:p>
            <a:r>
              <a:rPr lang="en-US" dirty="0"/>
              <a:t>Salespeople need a </a:t>
            </a:r>
            <a:r>
              <a:rPr lang="en-US" u="sng" dirty="0"/>
              <a:t>thorough knowledge</a:t>
            </a:r>
            <a:r>
              <a:rPr lang="en-US" dirty="0"/>
              <a:t> of the product or service they sell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Successful salespeople know all parts of the marketing mix (4 P’s)</a:t>
            </a:r>
          </a:p>
          <a:p>
            <a:pPr lvl="1"/>
            <a:endParaRPr lang="en-US" dirty="0" smtClean="0"/>
          </a:p>
          <a:p>
            <a:pPr lvl="1"/>
            <a:r>
              <a:rPr lang="en-US" u="sng" dirty="0" smtClean="0"/>
              <a:t>Sources of info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Info sheets, product manuals</a:t>
            </a:r>
          </a:p>
          <a:p>
            <a:pPr lvl="2"/>
            <a:r>
              <a:rPr lang="en-US" dirty="0" smtClean="0"/>
              <a:t>Special trainings on product &amp; on new sales strategies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Salespeople must </a:t>
            </a:r>
            <a:r>
              <a:rPr lang="en-US" u="sng" dirty="0" smtClean="0"/>
              <a:t>effectively communicate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Product info including benefits &amp; unique features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A04B-F03B-46FA-88BB-716BFB33F230}" type="slidenum">
              <a:rPr lang="en-US"/>
              <a:pPr/>
              <a:t>17</a:t>
            </a:fld>
            <a:endParaRPr lang="en-US"/>
          </a:p>
        </p:txBody>
      </p:sp>
      <p:sp>
        <p:nvSpPr>
          <p:cNvPr id="621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Know the </a:t>
            </a:r>
            <a:r>
              <a:rPr lang="en-US" u="sng" dirty="0">
                <a:solidFill>
                  <a:schemeClr val="hlink"/>
                </a:solidFill>
              </a:rPr>
              <a:t>Product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4582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Know the customer and their needs in order to present the most appropriate products.</a:t>
            </a:r>
          </a:p>
          <a:p>
            <a:endParaRPr lang="en-US" b="1" dirty="0" smtClean="0"/>
          </a:p>
          <a:p>
            <a:r>
              <a:rPr lang="en-US" b="1" dirty="0" smtClean="0"/>
              <a:t>cold </a:t>
            </a:r>
            <a:r>
              <a:rPr lang="en-US" b="1" dirty="0"/>
              <a:t>calling</a:t>
            </a:r>
          </a:p>
          <a:p>
            <a:pPr lvl="1"/>
            <a:r>
              <a:rPr lang="en-US" dirty="0"/>
              <a:t>contacting potential customers randomly without researching their needs </a:t>
            </a:r>
            <a:r>
              <a:rPr lang="en-US" dirty="0" smtClean="0"/>
              <a:t>first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Marketing-oriented businesses do not depend on CC.</a:t>
            </a:r>
          </a:p>
          <a:p>
            <a:pPr lvl="2"/>
            <a:endParaRPr lang="en-US" sz="1000" dirty="0">
              <a:solidFill>
                <a:srgbClr val="FF0000"/>
              </a:solidFill>
            </a:endParaRPr>
          </a:p>
          <a:p>
            <a:r>
              <a:rPr lang="en-US" b="1" dirty="0" smtClean="0"/>
              <a:t>leads </a:t>
            </a:r>
            <a:endParaRPr lang="en-US" b="1" dirty="0"/>
          </a:p>
          <a:p>
            <a:pPr lvl="1"/>
            <a:r>
              <a:rPr lang="en-US" dirty="0"/>
              <a:t>customer contact </a:t>
            </a:r>
            <a:r>
              <a:rPr lang="en-US" dirty="0" smtClean="0"/>
              <a:t>info </a:t>
            </a:r>
            <a:r>
              <a:rPr lang="en-US" dirty="0"/>
              <a:t>obtained from market </a:t>
            </a:r>
            <a:r>
              <a:rPr lang="en-US" dirty="0" smtClean="0"/>
              <a:t>research</a:t>
            </a:r>
          </a:p>
          <a:p>
            <a:pPr lvl="1"/>
            <a:r>
              <a:rPr lang="en-US" dirty="0" smtClean="0"/>
              <a:t>customers have shown interest or a in target market</a:t>
            </a:r>
          </a:p>
          <a:p>
            <a:pPr lvl="2"/>
            <a:r>
              <a:rPr lang="en-US" dirty="0" smtClean="0"/>
              <a:t>Research: who needs the product, resources they have to purchase product and authority to make the purchase</a:t>
            </a:r>
            <a:endParaRPr lang="en-US" dirty="0"/>
          </a:p>
          <a:p>
            <a:pPr lvl="2"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04464-7C29-4F62-8D6F-0AC12E8C1844}" type="slidenum">
              <a:rPr lang="en-US"/>
              <a:pPr/>
              <a:t>18</a:t>
            </a:fld>
            <a:endParaRPr lang="en-US"/>
          </a:p>
        </p:txBody>
      </p:sp>
      <p:sp>
        <p:nvSpPr>
          <p:cNvPr id="622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Know the </a:t>
            </a:r>
            <a:r>
              <a:rPr lang="en-US" u="sng" dirty="0" smtClean="0">
                <a:solidFill>
                  <a:schemeClr val="hlink"/>
                </a:solidFill>
              </a:rPr>
              <a:t>Customer</a:t>
            </a:r>
            <a:r>
              <a:rPr lang="en-US" dirty="0" smtClean="0">
                <a:solidFill>
                  <a:schemeClr val="hlink"/>
                </a:solidFill>
              </a:rPr>
              <a:t>          </a:t>
            </a:r>
            <a:r>
              <a:rPr lang="en-US" sz="2800" dirty="0" smtClean="0">
                <a:solidFill>
                  <a:schemeClr val="hlink"/>
                </a:solidFill>
              </a:rPr>
              <a:t>(1 of 2)</a:t>
            </a:r>
            <a:endParaRPr lang="en-US" sz="2800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618" name="Rectangle 2"/>
          <p:cNvSpPr>
            <a:spLocks noGrp="1" noChangeArrowheads="1"/>
          </p:cNvSpPr>
          <p:nvPr>
            <p:ph idx="1"/>
          </p:nvPr>
        </p:nvSpPr>
        <p:spPr>
          <a:xfrm>
            <a:off x="304800" y="1371600"/>
            <a:ext cx="8458200" cy="5105400"/>
          </a:xfrm>
        </p:spPr>
        <p:txBody>
          <a:bodyPr>
            <a:normAutofit/>
          </a:bodyPr>
          <a:lstStyle/>
          <a:p>
            <a:pPr marL="552006" indent="-409575">
              <a:lnSpc>
                <a:spcPct val="90000"/>
              </a:lnSpc>
            </a:pP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Understand Customer Decisions</a:t>
            </a:r>
          </a:p>
          <a:p>
            <a:pPr marL="808038" lvl="1" indent="-409575">
              <a:lnSpc>
                <a:spcPct val="90000"/>
              </a:lnSpc>
            </a:pPr>
            <a:r>
              <a:rPr lang="en-US" dirty="0" smtClean="0"/>
              <a:t>A </a:t>
            </a:r>
            <a:r>
              <a:rPr lang="en-US" dirty="0"/>
              <a:t>five-step decision-making process for purchases</a:t>
            </a:r>
          </a:p>
          <a:p>
            <a:pPr marL="1266825" lvl="2" indent="-457200">
              <a:lnSpc>
                <a:spcPct val="90000"/>
              </a:lnSpc>
              <a:buFont typeface="+mj-lt"/>
              <a:buAutoNum type="arabicPeriod"/>
            </a:pPr>
            <a:r>
              <a:rPr lang="en-US" u="sng" dirty="0"/>
              <a:t>recognition</a:t>
            </a:r>
            <a:r>
              <a:rPr lang="en-US" dirty="0"/>
              <a:t> of a need for a product or service</a:t>
            </a:r>
          </a:p>
          <a:p>
            <a:pPr marL="1266825" lvl="2" indent="-457200">
              <a:lnSpc>
                <a:spcPct val="90000"/>
              </a:lnSpc>
              <a:buFont typeface="+mj-lt"/>
              <a:buAutoNum type="arabicPeriod"/>
            </a:pPr>
            <a:r>
              <a:rPr lang="en-US" u="sng" dirty="0"/>
              <a:t>search</a:t>
            </a:r>
            <a:r>
              <a:rPr lang="en-US" dirty="0"/>
              <a:t> for </a:t>
            </a:r>
            <a:r>
              <a:rPr lang="en-US" dirty="0" smtClean="0"/>
              <a:t>info </a:t>
            </a:r>
            <a:r>
              <a:rPr lang="en-US" dirty="0"/>
              <a:t>about alternative products or services</a:t>
            </a:r>
          </a:p>
          <a:p>
            <a:pPr marL="1266825" lvl="2" indent="-457200">
              <a:lnSpc>
                <a:spcPct val="90000"/>
              </a:lnSpc>
              <a:buFont typeface="+mj-lt"/>
              <a:buAutoNum type="arabicPeriod"/>
            </a:pPr>
            <a:r>
              <a:rPr lang="en-US" u="sng" dirty="0"/>
              <a:t>evaluate</a:t>
            </a:r>
            <a:r>
              <a:rPr lang="en-US" dirty="0"/>
              <a:t> all </a:t>
            </a:r>
            <a:r>
              <a:rPr lang="en-US" dirty="0" smtClean="0"/>
              <a:t>options (best fits their needs)</a:t>
            </a:r>
            <a:endParaRPr lang="en-US" dirty="0"/>
          </a:p>
          <a:p>
            <a:pPr marL="1266825" lvl="2" indent="-457200">
              <a:lnSpc>
                <a:spcPct val="90000"/>
              </a:lnSpc>
              <a:buFont typeface="+mj-lt"/>
              <a:buAutoNum type="arabicPeriod"/>
            </a:pPr>
            <a:r>
              <a:rPr lang="en-US" dirty="0"/>
              <a:t>a </a:t>
            </a:r>
            <a:r>
              <a:rPr lang="en-US" u="sng" dirty="0"/>
              <a:t>decision</a:t>
            </a:r>
            <a:r>
              <a:rPr lang="en-US" dirty="0"/>
              <a:t> is reached and a purchase occurs</a:t>
            </a:r>
          </a:p>
          <a:p>
            <a:pPr marL="1266825" lvl="2" indent="-457200">
              <a:lnSpc>
                <a:spcPct val="90000"/>
              </a:lnSpc>
              <a:buFont typeface="+mj-lt"/>
              <a:buAutoNum type="arabicPeriod"/>
            </a:pPr>
            <a:r>
              <a:rPr lang="en-US" u="sng" dirty="0"/>
              <a:t>evaluate</a:t>
            </a:r>
            <a:r>
              <a:rPr lang="en-US" dirty="0"/>
              <a:t> the decision to </a:t>
            </a:r>
            <a:r>
              <a:rPr lang="en-US" dirty="0" smtClean="0"/>
              <a:t>determine </a:t>
            </a:r>
            <a:r>
              <a:rPr lang="en-US" dirty="0"/>
              <a:t>if needs were </a:t>
            </a:r>
            <a:r>
              <a:rPr lang="en-US" dirty="0" smtClean="0"/>
              <a:t>met</a:t>
            </a:r>
          </a:p>
          <a:p>
            <a:pPr marL="1144588" lvl="2" indent="-334963">
              <a:lnSpc>
                <a:spcPct val="90000"/>
              </a:lnSpc>
            </a:pPr>
            <a:endParaRPr lang="en-US" dirty="0" smtClean="0"/>
          </a:p>
          <a:p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Manage Customer Information</a:t>
            </a:r>
          </a:p>
          <a:p>
            <a:pPr lvl="1"/>
            <a:r>
              <a:rPr lang="en-US" b="1" dirty="0" smtClean="0"/>
              <a:t>customer management</a:t>
            </a:r>
          </a:p>
          <a:p>
            <a:pPr lvl="2"/>
            <a:r>
              <a:rPr lang="en-US" dirty="0" smtClean="0"/>
              <a:t>building a customer base</a:t>
            </a:r>
          </a:p>
          <a:p>
            <a:pPr lvl="2"/>
            <a:r>
              <a:rPr lang="en-US" dirty="0" smtClean="0"/>
              <a:t>carefully scheduling time spent with customers </a:t>
            </a:r>
          </a:p>
          <a:p>
            <a:pPr lvl="8"/>
            <a:r>
              <a:rPr lang="en-US" dirty="0" smtClean="0"/>
              <a:t>“Time is Money”  ~ too much time spent with one could be lost sales with another.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E9AE-5DCE-46AB-9731-98381E921D87}" type="slidenum">
              <a:rPr lang="en-US"/>
              <a:pPr/>
              <a:t>19</a:t>
            </a:fld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Know the </a:t>
            </a:r>
            <a:r>
              <a:rPr lang="en-US" u="sng" dirty="0">
                <a:solidFill>
                  <a:schemeClr val="hlink"/>
                </a:solidFill>
              </a:rPr>
              <a:t>Customer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76366" y="0"/>
            <a:ext cx="1767634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3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458200" cy="3657600"/>
          </a:xfrm>
        </p:spPr>
        <p:txBody>
          <a:bodyPr>
            <a:normAutofit/>
          </a:bodyPr>
          <a:lstStyle/>
          <a:p>
            <a:pPr marL="396875" indent="-396875"/>
            <a:r>
              <a:rPr lang="en-US" sz="2800" dirty="0"/>
              <a:t>A small community can host a huge entertainment event with the right help.</a:t>
            </a:r>
          </a:p>
          <a:p>
            <a:pPr marL="808038" lvl="1" indent="-409575"/>
            <a:r>
              <a:rPr lang="en-US" sz="2400" dirty="0"/>
              <a:t>corporate or organizational sponsorship</a:t>
            </a:r>
          </a:p>
          <a:p>
            <a:pPr marL="808038" lvl="1" indent="-409575"/>
            <a:r>
              <a:rPr lang="en-US" sz="2400" dirty="0"/>
              <a:t>related events held in conjunction with the concert</a:t>
            </a:r>
          </a:p>
          <a:p>
            <a:pPr marL="808038" lvl="1" indent="-409575"/>
            <a:r>
              <a:rPr lang="en-US" sz="2400" dirty="0"/>
              <a:t>tiered ticket prices </a:t>
            </a:r>
          </a:p>
          <a:p>
            <a:pPr marL="808038" lvl="1" indent="-409575"/>
            <a:r>
              <a:rPr lang="en-US" sz="2400" dirty="0"/>
              <a:t>affordable campsites</a:t>
            </a:r>
          </a:p>
          <a:p>
            <a:pPr marL="808038" lvl="1" indent="-409575"/>
            <a:r>
              <a:rPr lang="en-US" sz="2400" dirty="0"/>
              <a:t>web sit </a:t>
            </a:r>
            <a:r>
              <a:rPr lang="en-US" sz="2400" dirty="0" smtClean="0"/>
              <a:t>promotion</a:t>
            </a:r>
          </a:p>
          <a:p>
            <a:pPr marL="808038" lvl="1" indent="-409575"/>
            <a:endParaRPr lang="en-US" sz="2400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CABB4-EA5C-4021-9414-EE348B28DBE5}" type="slidenum">
              <a:rPr lang="en-US"/>
              <a:pPr/>
              <a:t>2</a:t>
            </a:fld>
            <a:endParaRPr lang="en-US"/>
          </a:p>
        </p:txBody>
      </p:sp>
      <p:sp>
        <p:nvSpPr>
          <p:cNvPr id="6113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077200" cy="1143000"/>
          </a:xfrm>
        </p:spPr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Winning Strategies</a:t>
            </a:r>
          </a:p>
        </p:txBody>
      </p:sp>
      <p:sp>
        <p:nvSpPr>
          <p:cNvPr id="611332" name="Text Box 4"/>
          <p:cNvSpPr txBox="1">
            <a:spLocks noChangeArrowheads="1"/>
          </p:cNvSpPr>
          <p:nvPr/>
        </p:nvSpPr>
        <p:spPr bwMode="auto">
          <a:xfrm>
            <a:off x="457200" y="1066800"/>
            <a:ext cx="8382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 dirty="0"/>
              <a:t>Country </a:t>
            </a:r>
            <a:r>
              <a:rPr lang="en-US" sz="3600" b="1" dirty="0" smtClean="0"/>
              <a:t>Stampede </a:t>
            </a:r>
            <a:r>
              <a:rPr lang="en-US" sz="3600" b="1" dirty="0" smtClean="0">
                <a:cs typeface="Times New Roman" pitchFamily="18" charset="0"/>
              </a:rPr>
              <a:t>- </a:t>
            </a:r>
            <a:r>
              <a:rPr lang="en-US" sz="3600" b="1" dirty="0" smtClean="0">
                <a:cs typeface="Times New Roman" pitchFamily="18" charset="0"/>
              </a:rPr>
              <a:t>Financial </a:t>
            </a:r>
            <a:r>
              <a:rPr lang="en-US" sz="3600" b="1" dirty="0">
                <a:cs typeface="Times New Roman" pitchFamily="18" charset="0"/>
              </a:rPr>
              <a:t>Boost for Manhattan, Kansas</a:t>
            </a:r>
            <a:r>
              <a:rPr lang="en-US" sz="3600" b="1" dirty="0"/>
              <a:t>   </a:t>
            </a:r>
          </a:p>
        </p:txBody>
      </p:sp>
      <p:pic>
        <p:nvPicPr>
          <p:cNvPr id="41986" name="Picture 2" descr="http://img1.findthebest.com/sites/default/files/703/media/images/Country_Stampede_Music_Festiva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636770"/>
            <a:ext cx="4038600" cy="222123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1328"/>
            <a:ext cx="8382000" cy="4525963"/>
          </a:xfrm>
        </p:spPr>
        <p:txBody>
          <a:bodyPr/>
          <a:lstStyle/>
          <a:p>
            <a:r>
              <a:rPr lang="en-US" dirty="0"/>
              <a:t>Salespeople must be able </a:t>
            </a:r>
            <a:r>
              <a:rPr lang="en-US" dirty="0" smtClean="0"/>
              <a:t>to:</a:t>
            </a:r>
            <a:endParaRPr lang="en-US" dirty="0"/>
          </a:p>
          <a:p>
            <a:pPr lvl="1"/>
            <a:r>
              <a:rPr lang="en-US" dirty="0"/>
              <a:t>explain how their products are unique </a:t>
            </a:r>
            <a:r>
              <a:rPr lang="en-US" dirty="0" smtClean="0"/>
              <a:t>(different) from </a:t>
            </a:r>
            <a:r>
              <a:rPr lang="en-US" dirty="0"/>
              <a:t>the </a:t>
            </a:r>
            <a:r>
              <a:rPr lang="en-US" dirty="0" smtClean="0"/>
              <a:t>competition’s</a:t>
            </a:r>
          </a:p>
          <a:p>
            <a:pPr lvl="1"/>
            <a:r>
              <a:rPr lang="en-US" dirty="0" smtClean="0"/>
              <a:t>provide solid evidence that the product is superiority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Consumers want to buy the </a:t>
            </a:r>
            <a:br>
              <a:rPr lang="en-US" dirty="0" smtClean="0"/>
            </a:br>
            <a:r>
              <a:rPr lang="en-US" dirty="0" smtClean="0"/>
              <a:t>most satisfying (the best) </a:t>
            </a:r>
            <a:br>
              <a:rPr lang="en-US" dirty="0" smtClean="0"/>
            </a:br>
            <a:r>
              <a:rPr lang="en-US" dirty="0" smtClean="0"/>
              <a:t>product at the best price.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6088D-37A9-4607-B5D5-3DE043AF8E12}" type="slidenum">
              <a:rPr lang="en-US"/>
              <a:pPr/>
              <a:t>20</a:t>
            </a:fld>
            <a:endParaRPr lang="en-US"/>
          </a:p>
        </p:txBody>
      </p:sp>
      <p:sp>
        <p:nvSpPr>
          <p:cNvPr id="625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Know the </a:t>
            </a:r>
            <a:r>
              <a:rPr lang="en-US" u="sng" dirty="0">
                <a:solidFill>
                  <a:schemeClr val="hlink"/>
                </a:solidFill>
              </a:rPr>
              <a:t>Competition</a:t>
            </a:r>
          </a:p>
        </p:txBody>
      </p:sp>
      <p:pic>
        <p:nvPicPr>
          <p:cNvPr id="25601" name="Picture 1" descr="C:\Users\jsundlin\AppData\Local\Microsoft\Windows\Temporary Internet Files\Content.IE5\DFY2B3U9\MC90041256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1" y="3124200"/>
            <a:ext cx="3352800" cy="3733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90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2438400"/>
            <a:ext cx="8001000" cy="3505200"/>
          </a:xfrm>
          <a:noFill/>
          <a:ln/>
        </p:spPr>
        <p:txBody>
          <a:bodyPr/>
          <a:lstStyle/>
          <a:p>
            <a:r>
              <a:rPr lang="en-US" dirty="0"/>
              <a:t>List three things successful salespeople must understand. </a:t>
            </a:r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Salespeople must understand:</a:t>
            </a:r>
          </a:p>
          <a:p>
            <a:pPr lvl="2"/>
            <a:r>
              <a:rPr lang="en-US" dirty="0" smtClean="0"/>
              <a:t>the product/service they are selling, </a:t>
            </a:r>
          </a:p>
          <a:p>
            <a:pPr lvl="2"/>
            <a:r>
              <a:rPr lang="en-US" dirty="0" smtClean="0"/>
              <a:t>their customers </a:t>
            </a:r>
          </a:p>
          <a:p>
            <a:pPr lvl="2"/>
            <a:r>
              <a:rPr lang="en-US" dirty="0" smtClean="0"/>
              <a:t>and their competition. 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92C8-C0BE-48D3-8BC0-FE4B917A50E3}" type="slidenum">
              <a:rPr lang="en-US"/>
              <a:pPr/>
              <a:t>21</a:t>
            </a:fld>
            <a:endParaRPr lang="en-US"/>
          </a:p>
        </p:txBody>
      </p:sp>
      <p:pic>
        <p:nvPicPr>
          <p:cNvPr id="626691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google.com/url?source=imglanding&amp;ct=img&amp;q=http://media.nj.com/yankees_main/photo/tickets-world-series-2009-4836e8ec03927f25_large.jpg&amp;sa=X&amp;ei=_DViT_nCK-H20gG3s5SkCA&amp;ved=0CAsQ8wc4Eg&amp;usg=AFQjCNEdLA6QU8Lpp4zM4yL4aPQBqj76Z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0"/>
            <a:ext cx="2819399" cy="3171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2771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286000"/>
            <a:ext cx="7772400" cy="3962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 dirty="0" smtClean="0">
                <a:solidFill>
                  <a:schemeClr val="bg1"/>
                </a:solidFill>
              </a:rPr>
              <a:t>Goals</a:t>
            </a:r>
            <a:r>
              <a:rPr lang="en-US" sz="3600" b="1" dirty="0" smtClean="0">
                <a:solidFill>
                  <a:schemeClr val="hlink"/>
                </a:solidFill>
              </a:rPr>
              <a:t/>
            </a:r>
            <a:br>
              <a:rPr lang="en-US" sz="3600" b="1" dirty="0" smtClean="0">
                <a:solidFill>
                  <a:schemeClr val="hlink"/>
                </a:solidFill>
              </a:rPr>
            </a:br>
            <a:endParaRPr lang="en-US" sz="1200" b="1" dirty="0">
              <a:solidFill>
                <a:schemeClr val="hlink"/>
              </a:solidFill>
            </a:endParaRPr>
          </a:p>
          <a:p>
            <a:r>
              <a:rPr lang="en-US" dirty="0"/>
              <a:t>Explain the difference </a:t>
            </a:r>
            <a:r>
              <a:rPr lang="en-US" dirty="0" smtClean="0"/>
              <a:t>between</a:t>
            </a:r>
            <a:br>
              <a:rPr lang="en-US" dirty="0" smtClean="0"/>
            </a:br>
            <a:r>
              <a:rPr lang="en-US" dirty="0" smtClean="0"/>
              <a:t>ticket </a:t>
            </a:r>
            <a:r>
              <a:rPr lang="en-US" dirty="0"/>
              <a:t>brokers and ticket scalpers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Describe the ticket economy and strategies for getting highly sought tickets.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E2E4E-DBF9-48F3-91EE-0080158A70C1}" type="slidenum">
              <a:rPr lang="en-US"/>
              <a:pPr/>
              <a:t>22</a:t>
            </a:fld>
            <a:endParaRPr lang="en-US"/>
          </a:p>
        </p:txBody>
      </p:sp>
      <p:sp>
        <p:nvSpPr>
          <p:cNvPr id="6277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838200"/>
            <a:ext cx="8229600" cy="1143000"/>
          </a:xfrm>
        </p:spPr>
        <p:txBody>
          <a:bodyPr/>
          <a:lstStyle/>
          <a:p>
            <a:r>
              <a:rPr lang="en-US" sz="2000" dirty="0">
                <a:solidFill>
                  <a:srgbClr val="339933"/>
                </a:solidFill>
              </a:rPr>
              <a:t>Lesson 12.2</a:t>
            </a:r>
            <a:r>
              <a:rPr lang="en-US" sz="2000" dirty="0">
                <a:solidFill>
                  <a:srgbClr val="00CC00"/>
                </a:solidFill>
              </a:rPr>
              <a:t/>
            </a:r>
            <a:br>
              <a:rPr lang="en-US" sz="2000" dirty="0">
                <a:solidFill>
                  <a:srgbClr val="00CC00"/>
                </a:solidFill>
              </a:rPr>
            </a:br>
            <a:r>
              <a:rPr lang="en-US" sz="4000" dirty="0">
                <a:solidFill>
                  <a:schemeClr val="tx1"/>
                </a:solidFill>
              </a:rPr>
              <a:t>Ticket Sales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610600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 dirty="0" smtClean="0">
                <a:solidFill>
                  <a:schemeClr val="hlink"/>
                </a:solidFill>
              </a:rPr>
              <a:t>High Demand = High Prices</a:t>
            </a:r>
          </a:p>
          <a:p>
            <a:pPr lvl="6"/>
            <a:endParaRPr lang="en-US" b="1" dirty="0" smtClean="0"/>
          </a:p>
          <a:p>
            <a:r>
              <a:rPr lang="en-US" b="1" dirty="0" smtClean="0"/>
              <a:t>ticket </a:t>
            </a:r>
            <a:r>
              <a:rPr lang="en-US" b="1" dirty="0"/>
              <a:t>brokers</a:t>
            </a:r>
          </a:p>
          <a:p>
            <a:pPr lvl="1"/>
            <a:r>
              <a:rPr lang="en-US" dirty="0"/>
              <a:t>registered businesses that </a:t>
            </a:r>
            <a:r>
              <a:rPr lang="en-US" u="sng" dirty="0"/>
              <a:t>legally buy and sell </a:t>
            </a:r>
            <a:r>
              <a:rPr lang="en-US" dirty="0"/>
              <a:t>tickets to a variety of events and guarantee ticket </a:t>
            </a:r>
            <a:r>
              <a:rPr lang="en-US" dirty="0" smtClean="0"/>
              <a:t>authenticity</a:t>
            </a:r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Typically online exchanges</a:t>
            </a:r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Reputable T.B. should be members of:  National Association of Ticket Brokers &amp; Better Business Bureau</a:t>
            </a:r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Offer wide array of tickets to reach more consumers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BC145-22EE-4E4C-9B4D-52D14E038D3C}" type="slidenum">
              <a:rPr lang="en-US"/>
              <a:pPr/>
              <a:t>23</a:t>
            </a:fld>
            <a:endParaRPr lang="en-US"/>
          </a:p>
        </p:txBody>
      </p:sp>
      <p:sp>
        <p:nvSpPr>
          <p:cNvPr id="6297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HIGH PRICES FOR THE MOST DEMANDED ENTERTAINMENT</a:t>
            </a:r>
          </a:p>
        </p:txBody>
      </p:sp>
      <p:pic>
        <p:nvPicPr>
          <p:cNvPr id="629764" name="Picture 4"/>
          <p:cNvPicPr>
            <a:picLocks noChangeAspect="1" noChangeArrowheads="1"/>
          </p:cNvPicPr>
          <p:nvPr/>
        </p:nvPicPr>
        <p:blipFill>
          <a:blip r:embed="rId2" cstate="print"/>
          <a:srcRect l="30469" t="53125" r="45313" b="22917"/>
          <a:stretch>
            <a:fillRect/>
          </a:stretch>
        </p:blipFill>
        <p:spPr bwMode="auto">
          <a:xfrm>
            <a:off x="7467600" y="0"/>
            <a:ext cx="1676400" cy="124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839200" cy="4800600"/>
          </a:xfrm>
        </p:spPr>
        <p:txBody>
          <a:bodyPr>
            <a:normAutofit/>
          </a:bodyPr>
          <a:lstStyle/>
          <a:p>
            <a:r>
              <a:rPr lang="en-US" b="1" dirty="0" smtClean="0"/>
              <a:t>ticket </a:t>
            </a:r>
            <a:r>
              <a:rPr lang="en-US" b="1" dirty="0"/>
              <a:t>brokers</a:t>
            </a:r>
          </a:p>
          <a:p>
            <a:pPr lvl="1"/>
            <a:r>
              <a:rPr lang="en-US" dirty="0" smtClean="0"/>
              <a:t>Operate businesses that depend on customer contact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Some brokers have contracts to obtain the best tickets before they are put up for sale. (unethical &amp; unfair)</a:t>
            </a:r>
          </a:p>
          <a:p>
            <a:pPr lvl="2"/>
            <a:r>
              <a:rPr lang="en-US" dirty="0" smtClean="0"/>
              <a:t>Try to monopolize the ticket market</a:t>
            </a:r>
          </a:p>
          <a:p>
            <a:pPr lvl="2"/>
            <a:r>
              <a:rPr lang="en-US" dirty="0" smtClean="0"/>
              <a:t>Offer bribes to people in control of ticket supply</a:t>
            </a:r>
            <a:br>
              <a:rPr lang="en-US" dirty="0" smtClean="0"/>
            </a:br>
            <a:r>
              <a:rPr lang="en-US" sz="1800" dirty="0" smtClean="0"/>
              <a:t>(box-office employees, venue managers, promoters, ticket agents)</a:t>
            </a:r>
          </a:p>
          <a:p>
            <a:pPr lvl="1"/>
            <a:endParaRPr lang="en-US" dirty="0" smtClean="0"/>
          </a:p>
          <a:p>
            <a:pPr lvl="1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Ticketmaster</a:t>
            </a:r>
            <a:r>
              <a:rPr lang="en-US" dirty="0" smtClean="0"/>
              <a:t> – Strategies to fight back</a:t>
            </a:r>
          </a:p>
          <a:p>
            <a:pPr lvl="2"/>
            <a:r>
              <a:rPr lang="en-US" dirty="0" smtClean="0"/>
              <a:t>Different ticket release times, during week rather than Sat.</a:t>
            </a:r>
          </a:p>
          <a:p>
            <a:pPr lvl="2"/>
            <a:r>
              <a:rPr lang="en-US" dirty="0" smtClean="0"/>
              <a:t>VIP club members receive password to early release time</a:t>
            </a:r>
          </a:p>
          <a:p>
            <a:pPr lvl="1"/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BC145-22EE-4E4C-9B4D-52D14E038D3C}" type="slidenum">
              <a:rPr lang="en-US"/>
              <a:pPr/>
              <a:t>24</a:t>
            </a:fld>
            <a:endParaRPr lang="en-US"/>
          </a:p>
        </p:txBody>
      </p:sp>
      <p:sp>
        <p:nvSpPr>
          <p:cNvPr id="6297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/>
              <a:t>HIGH PRICES FOR THE MOST DEMANDED ENTERTAINMENT</a:t>
            </a:r>
          </a:p>
        </p:txBody>
      </p:sp>
      <p:pic>
        <p:nvPicPr>
          <p:cNvPr id="6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3173" y="0"/>
            <a:ext cx="251082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google.com/url?source=imglanding&amp;ct=img&amp;q=http://images.politico.com/global/090114_scalperstoon_smith.jpg&amp;sa=X&amp;ei=dzZiT8HUMs6t0AGapLCUCA&amp;ved=0CAsQ8wc&amp;usg=AFQjCNHkscZmEUvCB_0KEHMXRPluvDpt3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6848" y="1"/>
            <a:ext cx="2537152" cy="1905000"/>
          </a:xfrm>
          <a:prstGeom prst="rect">
            <a:avLst/>
          </a:prstGeom>
          <a:noFill/>
        </p:spPr>
      </p:pic>
      <p:sp>
        <p:nvSpPr>
          <p:cNvPr id="63181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8458200" cy="5181600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ticket scalpers</a:t>
            </a:r>
          </a:p>
          <a:p>
            <a:pPr lvl="1"/>
            <a:r>
              <a:rPr lang="en-US" sz="2200" dirty="0"/>
              <a:t>sell tickets to major sporting events, often </a:t>
            </a:r>
            <a:r>
              <a:rPr lang="en-US" sz="2200" dirty="0" smtClean="0"/>
              <a:t>outside </a:t>
            </a:r>
            <a:r>
              <a:rPr lang="en-US" sz="2200" dirty="0"/>
              <a:t>the venue on the day of the event, at inflated prices</a:t>
            </a:r>
          </a:p>
          <a:p>
            <a:pPr lvl="1"/>
            <a:r>
              <a:rPr lang="en-US" sz="2200" i="1" u="sng" dirty="0"/>
              <a:t>illegal</a:t>
            </a:r>
            <a:r>
              <a:rPr lang="en-US" sz="2200" dirty="0"/>
              <a:t> in some </a:t>
            </a:r>
            <a:r>
              <a:rPr lang="en-US" sz="2200" dirty="0" smtClean="0"/>
              <a:t>states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2200" dirty="0" smtClean="0"/>
              <a:t>“the practice of buying and selling event tickets by private citizens, rather than by the sponsoring venue or organization.”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2200" dirty="0" smtClean="0"/>
              <a:t>Laws about ticket scalping </a:t>
            </a:r>
            <a:r>
              <a:rPr lang="en-US" sz="2200" u="sng" dirty="0" smtClean="0"/>
              <a:t>vary by state</a:t>
            </a:r>
            <a:r>
              <a:rPr lang="en-US" sz="2200" dirty="0" smtClean="0"/>
              <a:t>, and there is </a:t>
            </a:r>
            <a:r>
              <a:rPr lang="en-US" sz="2200" u="sng" dirty="0" smtClean="0"/>
              <a:t>no</a:t>
            </a:r>
            <a:r>
              <a:rPr lang="en-US" sz="2200" dirty="0" smtClean="0"/>
              <a:t> </a:t>
            </a:r>
            <a:r>
              <a:rPr lang="en-US" sz="2200" u="sng" dirty="0" smtClean="0"/>
              <a:t>federal law </a:t>
            </a:r>
            <a:r>
              <a:rPr lang="en-US" sz="2200" dirty="0" smtClean="0"/>
              <a:t>that prohibits the practice. </a:t>
            </a:r>
          </a:p>
          <a:p>
            <a:pPr lvl="1"/>
            <a:r>
              <a:rPr lang="en-US" sz="2200" dirty="0" smtClean="0"/>
              <a:t>Approx.16 of the 50 states have a law that makes it illegal. </a:t>
            </a:r>
          </a:p>
          <a:p>
            <a:pPr lvl="1"/>
            <a:r>
              <a:rPr lang="en-US" sz="2200" dirty="0" smtClean="0"/>
              <a:t>Seven states - including PA - require a special license to resell tickets. </a:t>
            </a:r>
          </a:p>
          <a:p>
            <a:pPr lvl="1"/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7B52-E166-4086-A10F-F2295238E092}" type="slidenum">
              <a:rPr lang="en-US"/>
              <a:pPr/>
              <a:t>25</a:t>
            </a:fld>
            <a:endParaRPr lang="en-US"/>
          </a:p>
        </p:txBody>
      </p:sp>
      <p:sp>
        <p:nvSpPr>
          <p:cNvPr id="631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Ticket Scalpers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8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458200" cy="5181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When ticket scalping laws are broken, consequences are often </a:t>
            </a:r>
            <a:r>
              <a:rPr lang="en-US" u="sng" dirty="0" smtClean="0"/>
              <a:t>not enforced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Police officers handle the offense according to severity. </a:t>
            </a:r>
          </a:p>
          <a:p>
            <a:pPr lvl="1"/>
            <a:r>
              <a:rPr lang="en-US" dirty="0" smtClean="0"/>
              <a:t>Scalping tickets is a nonviolent crime without a victim</a:t>
            </a:r>
          </a:p>
          <a:p>
            <a:pPr lvl="2"/>
            <a:r>
              <a:rPr lang="en-US" dirty="0" smtClean="0"/>
              <a:t>It is a crime where both parties are agreeable to the transaction. Therefore, cops are often hesitant to get involved.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Ticket scalping laws became even more difficult to enforce when the practice became widespread online. </a:t>
            </a:r>
          </a:p>
          <a:p>
            <a:pPr lvl="2"/>
            <a:r>
              <a:rPr lang="en-US" dirty="0" smtClean="0"/>
              <a:t>Internet sites such as </a:t>
            </a:r>
            <a:r>
              <a:rPr lang="en-US" dirty="0" err="1" smtClean="0"/>
              <a:t>StubHub</a:t>
            </a:r>
            <a:r>
              <a:rPr lang="en-US" dirty="0" smtClean="0"/>
              <a:t>, </a:t>
            </a:r>
            <a:r>
              <a:rPr lang="en-US" dirty="0" err="1" smtClean="0"/>
              <a:t>TicketsNow</a:t>
            </a:r>
            <a:r>
              <a:rPr lang="en-US" dirty="0" smtClean="0"/>
              <a:t> and </a:t>
            </a:r>
            <a:r>
              <a:rPr lang="en-US" dirty="0" err="1" smtClean="0"/>
              <a:t>RazorGator</a:t>
            </a:r>
            <a:r>
              <a:rPr lang="en-US" dirty="0" smtClean="0"/>
              <a:t> </a:t>
            </a:r>
          </a:p>
          <a:p>
            <a:pPr lvl="3"/>
            <a:r>
              <a:rPr lang="en-US" dirty="0" smtClean="0"/>
              <a:t>are regulated, tax-paying websites that capitalize on fans’ eagerness to purchase tickets at any cost. </a:t>
            </a:r>
          </a:p>
          <a:p>
            <a:pPr lvl="2"/>
            <a:r>
              <a:rPr lang="en-US" dirty="0" smtClean="0"/>
              <a:t>If the official website for the event sells out, these sites promote themselves as a second chance. Efforts to make scalping illegal are overshadowed by such websites.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10000" y="6407944"/>
            <a:ext cx="5203032" cy="450056"/>
          </a:xfrm>
        </p:spPr>
        <p:txBody>
          <a:bodyPr/>
          <a:lstStyle/>
          <a:p>
            <a:r>
              <a:rPr lang="en-US" dirty="0" smtClean="0"/>
              <a:t>http://www.wisegeek.com/is-ticket-scalping-illegal.htm                           </a:t>
            </a:r>
            <a:fld id="{49C87B52-E166-4086-A10F-F2295238E092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6318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Ticket Scalpers</a:t>
            </a:r>
          </a:p>
        </p:txBody>
      </p:sp>
      <p:pic>
        <p:nvPicPr>
          <p:cNvPr id="631812" name="Picture 4"/>
          <p:cNvPicPr>
            <a:picLocks noChangeAspect="1" noChangeArrowheads="1"/>
          </p:cNvPicPr>
          <p:nvPr/>
        </p:nvPicPr>
        <p:blipFill>
          <a:blip r:embed="rId2" cstate="print"/>
          <a:srcRect l="30469" t="53125" r="45313" b="22917"/>
          <a:stretch>
            <a:fillRect/>
          </a:stretch>
        </p:blipFill>
        <p:spPr bwMode="auto">
          <a:xfrm>
            <a:off x="7398408" y="0"/>
            <a:ext cx="174559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83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81328"/>
            <a:ext cx="8610600" cy="4525963"/>
          </a:xfrm>
        </p:spPr>
        <p:txBody>
          <a:bodyPr/>
          <a:lstStyle/>
          <a:p>
            <a:r>
              <a:rPr lang="en-US" dirty="0"/>
              <a:t>Some events make fans think that a “once-in-a-lifetime” event is worth a large ticket price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Sellouts with the hour</a:t>
            </a:r>
          </a:p>
          <a:p>
            <a:pPr lvl="1"/>
            <a:r>
              <a:rPr lang="en-US" dirty="0" smtClean="0"/>
              <a:t>Forming lines the night before tickets go on sale</a:t>
            </a:r>
          </a:p>
          <a:p>
            <a:pPr lvl="1"/>
            <a:r>
              <a:rPr lang="en-US" dirty="0" smtClean="0"/>
              <a:t>Season Tickets = Status Symbol </a:t>
            </a:r>
          </a:p>
          <a:p>
            <a:pPr lvl="1"/>
            <a:endParaRPr lang="en-US" dirty="0"/>
          </a:p>
          <a:p>
            <a:r>
              <a:rPr lang="en-US" dirty="0"/>
              <a:t>When season ticket holders for the Green Bay Packers pass away, they can bequeath </a:t>
            </a:r>
            <a:r>
              <a:rPr lang="en-US" dirty="0" smtClean="0"/>
              <a:t>(leave, hand-down) the </a:t>
            </a:r>
            <a:r>
              <a:rPr lang="en-US" dirty="0"/>
              <a:t>tickets to someone in their will.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1584-F584-468B-BC2B-E44C31D1D4AD}" type="slidenum">
              <a:rPr lang="en-US"/>
              <a:pPr/>
              <a:t>27</a:t>
            </a:fld>
            <a:endParaRPr lang="en-US"/>
          </a:p>
        </p:txBody>
      </p:sp>
      <p:sp>
        <p:nvSpPr>
          <p:cNvPr id="632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Ticket Frenzy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2590800"/>
            <a:ext cx="8382000" cy="3505200"/>
          </a:xfrm>
          <a:noFill/>
          <a:ln/>
        </p:spPr>
        <p:txBody>
          <a:bodyPr/>
          <a:lstStyle/>
          <a:p>
            <a:r>
              <a:rPr lang="en-US" dirty="0"/>
              <a:t>Explain why scalping is illegal in some states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It involves unfair pricing for consumers.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B7EE-8D98-430D-B698-8F2105486D02}" type="slidenum">
              <a:rPr lang="en-US"/>
              <a:pPr/>
              <a:t>28</a:t>
            </a:fld>
            <a:endParaRPr lang="en-US"/>
          </a:p>
        </p:txBody>
      </p:sp>
      <p:pic>
        <p:nvPicPr>
          <p:cNvPr id="633859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05000"/>
            <a:ext cx="7772400" cy="3200400"/>
          </a:xfrm>
        </p:spPr>
        <p:txBody>
          <a:bodyPr/>
          <a:lstStyle/>
          <a:p>
            <a:pPr marL="396875" indent="-396875">
              <a:lnSpc>
                <a:spcPct val="90000"/>
              </a:lnSpc>
            </a:pPr>
            <a:r>
              <a:rPr lang="en-US" dirty="0"/>
              <a:t>Ticketmaster controls ticket sales for most venues in the country</a:t>
            </a:r>
            <a:r>
              <a:rPr lang="en-US" dirty="0" smtClean="0"/>
              <a:t>.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Telephone, Internet, Box-Offices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Saturdays at 9am or 10am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Greatest sales happen within opening hour</a:t>
            </a:r>
          </a:p>
          <a:p>
            <a:pPr marL="890651" lvl="2" indent="-396875">
              <a:lnSpc>
                <a:spcPct val="90000"/>
              </a:lnSpc>
            </a:pPr>
            <a:endParaRPr lang="en-US" dirty="0"/>
          </a:p>
          <a:p>
            <a:pPr marL="396875" indent="-396875">
              <a:lnSpc>
                <a:spcPct val="90000"/>
              </a:lnSpc>
            </a:pPr>
            <a:r>
              <a:rPr lang="en-US" dirty="0"/>
              <a:t>Average consumers compete with scalpers and corporate sponsors for tickets.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0F5A9-1C8E-4261-A3A2-D3745FDACB0C}" type="slidenum">
              <a:rPr lang="en-US"/>
              <a:pPr/>
              <a:t>29</a:t>
            </a:fld>
            <a:endParaRPr lang="en-US"/>
          </a:p>
        </p:txBody>
      </p:sp>
      <p:sp>
        <p:nvSpPr>
          <p:cNvPr id="634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TICKET ECONOMY</a:t>
            </a:r>
          </a:p>
        </p:txBody>
      </p:sp>
      <p:pic>
        <p:nvPicPr>
          <p:cNvPr id="634884" name="Picture 4"/>
          <p:cNvPicPr>
            <a:picLocks noChangeAspect="1" noChangeArrowheads="1"/>
          </p:cNvPicPr>
          <p:nvPr/>
        </p:nvPicPr>
        <p:blipFill>
          <a:blip r:embed="rId2" cstate="print"/>
          <a:srcRect l="6250" t="40625" r="69531" b="35417"/>
          <a:stretch>
            <a:fillRect/>
          </a:stretch>
        </p:blipFill>
        <p:spPr bwMode="auto">
          <a:xfrm>
            <a:off x="7162800" y="0"/>
            <a:ext cx="1981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 descr="http://www.google.com/url?source=imglanding&amp;ct=img&amp;q=http://www.wired.com/images_blogs/epicenter/2010/01/livemaster.jpg&amp;sa=X&amp;ei=yjZiT6uxGKXd0QGH9aSJCA&amp;ved=0CAsQ8wc&amp;usg=AFQjCNEKKA7y0AWCBFtOeyUM5fDcOQE61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4941762"/>
            <a:ext cx="3886200" cy="19162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 dirty="0" smtClean="0">
                <a:solidFill>
                  <a:schemeClr val="bg1"/>
                </a:solidFill>
              </a:rPr>
              <a:t>Goals</a:t>
            </a:r>
            <a:r>
              <a:rPr lang="en-US" sz="3600" b="1" dirty="0" smtClean="0">
                <a:solidFill>
                  <a:schemeClr val="hlink"/>
                </a:solidFill>
              </a:rPr>
              <a:t/>
            </a:r>
            <a:br>
              <a:rPr lang="en-US" sz="3600" b="1" dirty="0" smtClean="0">
                <a:solidFill>
                  <a:schemeClr val="hlink"/>
                </a:solidFill>
              </a:rPr>
            </a:br>
            <a:endParaRPr lang="en-US" sz="1200" b="1" dirty="0">
              <a:solidFill>
                <a:schemeClr val="hlink"/>
              </a:solidFill>
            </a:endParaRPr>
          </a:p>
          <a:p>
            <a:r>
              <a:rPr lang="en-US" dirty="0"/>
              <a:t>List the steps involved in the sales process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Discuss the management skills and knowledge necessary for successful salespeople.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09C40-9334-45D2-9CA0-14744045EB5B}" type="slidenum">
              <a:rPr lang="en-US"/>
              <a:pPr/>
              <a:t>3</a:t>
            </a:fld>
            <a:endParaRPr lang="en-US"/>
          </a:p>
        </p:txBody>
      </p:sp>
      <p:sp>
        <p:nvSpPr>
          <p:cNvPr id="612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1143000"/>
          </a:xfrm>
        </p:spPr>
        <p:txBody>
          <a:bodyPr/>
          <a:lstStyle/>
          <a:p>
            <a:r>
              <a:rPr lang="en-US" sz="2000">
                <a:solidFill>
                  <a:srgbClr val="339933"/>
                </a:solidFill>
              </a:rPr>
              <a:t>Lesson 12.1</a:t>
            </a:r>
            <a:r>
              <a:rPr lang="en-US" sz="2000">
                <a:solidFill>
                  <a:srgbClr val="00CC00"/>
                </a:solidFill>
              </a:rPr>
              <a:t/>
            </a:r>
            <a:br>
              <a:rPr lang="en-US" sz="2000">
                <a:solidFill>
                  <a:srgbClr val="00CC00"/>
                </a:solidFill>
              </a:rPr>
            </a:br>
            <a:r>
              <a:rPr lang="en-US" sz="4000">
                <a:solidFill>
                  <a:schemeClr val="tx1"/>
                </a:solidFill>
              </a:rPr>
              <a:t>The Sales Process</a:t>
            </a:r>
            <a:r>
              <a:rPr lang="en-US" sz="4000">
                <a:solidFill>
                  <a:srgbClr val="99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534400" cy="4995672"/>
          </a:xfrm>
        </p:spPr>
        <p:txBody>
          <a:bodyPr>
            <a:normAutofit/>
          </a:bodyPr>
          <a:lstStyle/>
          <a:p>
            <a:pPr marL="396875" indent="-396875">
              <a:lnSpc>
                <a:spcPct val="90000"/>
              </a:lnSpc>
            </a:pPr>
            <a:r>
              <a:rPr lang="en-US" sz="2600" dirty="0"/>
              <a:t>Buy over the Internet</a:t>
            </a:r>
            <a:r>
              <a:rPr lang="en-US" sz="2600" dirty="0" smtClean="0"/>
              <a:t>.</a:t>
            </a:r>
            <a:br>
              <a:rPr lang="en-US" sz="2600" dirty="0" smtClean="0"/>
            </a:br>
            <a:endParaRPr lang="en-US" sz="2600" dirty="0"/>
          </a:p>
          <a:p>
            <a:pPr marL="396875" indent="-396875">
              <a:lnSpc>
                <a:spcPct val="90000"/>
              </a:lnSpc>
            </a:pPr>
            <a:r>
              <a:rPr lang="en-US" sz="2600" dirty="0"/>
              <a:t>Pre-register your credit card and mailing address on the web site before the </a:t>
            </a:r>
            <a:r>
              <a:rPr lang="en-US" sz="2600" dirty="0" smtClean="0"/>
              <a:t>on-sale </a:t>
            </a:r>
            <a:r>
              <a:rPr lang="en-US" sz="2600" dirty="0"/>
              <a:t>date</a:t>
            </a:r>
            <a:r>
              <a:rPr lang="en-US" sz="2600" dirty="0" smtClean="0"/>
              <a:t>.</a:t>
            </a:r>
            <a:br>
              <a:rPr lang="en-US" sz="2600" dirty="0" smtClean="0"/>
            </a:br>
            <a:endParaRPr lang="en-US" sz="2600" dirty="0"/>
          </a:p>
          <a:p>
            <a:pPr marL="396875" indent="-396875">
              <a:lnSpc>
                <a:spcPct val="90000"/>
              </a:lnSpc>
            </a:pPr>
            <a:r>
              <a:rPr lang="en-US" sz="2600" dirty="0"/>
              <a:t>Log on to the site a few minutes early</a:t>
            </a:r>
            <a:r>
              <a:rPr lang="en-US" sz="2600" dirty="0" smtClean="0"/>
              <a:t>.</a:t>
            </a:r>
            <a:br>
              <a:rPr lang="en-US" sz="2600" dirty="0" smtClean="0"/>
            </a:br>
            <a:endParaRPr lang="en-US" sz="2600" dirty="0"/>
          </a:p>
          <a:p>
            <a:pPr marL="396875" indent="-396875">
              <a:lnSpc>
                <a:spcPct val="90000"/>
              </a:lnSpc>
            </a:pPr>
            <a:r>
              <a:rPr lang="en-US" sz="2600" dirty="0"/>
              <a:t>If the concert sells out, check back with the website for a few days to see if additional dates were added</a:t>
            </a:r>
            <a:r>
              <a:rPr lang="en-US" sz="2600" dirty="0" smtClean="0"/>
              <a:t>.</a:t>
            </a:r>
            <a:br>
              <a:rPr lang="en-US" sz="2600" dirty="0" smtClean="0"/>
            </a:br>
            <a:endParaRPr lang="en-US" sz="2600" dirty="0"/>
          </a:p>
          <a:p>
            <a:pPr marL="396875" indent="-396875">
              <a:lnSpc>
                <a:spcPct val="90000"/>
              </a:lnSpc>
            </a:pPr>
            <a:r>
              <a:rPr lang="en-US" sz="2600" dirty="0"/>
              <a:t>Try again the day of the show.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E1FB-9A89-48EE-898C-F6A295EA991B}" type="slidenum">
              <a:rPr lang="en-US"/>
              <a:pPr/>
              <a:t>30</a:t>
            </a:fld>
            <a:endParaRPr lang="en-US"/>
          </a:p>
        </p:txBody>
      </p:sp>
      <p:sp>
        <p:nvSpPr>
          <p:cNvPr id="635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Work the System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93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481328"/>
            <a:ext cx="8686800" cy="5148072"/>
          </a:xfrm>
        </p:spPr>
        <p:txBody>
          <a:bodyPr>
            <a:normAutofit lnSpcReduction="10000"/>
          </a:bodyPr>
          <a:lstStyle/>
          <a:p>
            <a:pPr marL="396875" indent="-396875">
              <a:lnSpc>
                <a:spcPct val="90000"/>
              </a:lnSpc>
            </a:pPr>
            <a:r>
              <a:rPr lang="en-US" dirty="0"/>
              <a:t>70,000 tickets are distributed for the </a:t>
            </a:r>
            <a:r>
              <a:rPr lang="en-US" dirty="0" err="1" smtClean="0"/>
              <a:t>SuperBowl</a:t>
            </a:r>
            <a:endParaRPr lang="en-US" dirty="0" smtClean="0"/>
          </a:p>
          <a:p>
            <a:pPr marL="804863" lvl="1" indent="-396875">
              <a:lnSpc>
                <a:spcPct val="90000"/>
              </a:lnSpc>
            </a:pPr>
            <a:r>
              <a:rPr lang="en-US" dirty="0" smtClean="0"/>
              <a:t>500 </a:t>
            </a:r>
            <a:r>
              <a:rPr lang="en-US" dirty="0"/>
              <a:t>tickets available by lottery</a:t>
            </a:r>
          </a:p>
          <a:p>
            <a:pPr marL="808038" lvl="1" indent="-409575">
              <a:lnSpc>
                <a:spcPct val="90000"/>
              </a:lnSpc>
            </a:pPr>
            <a:r>
              <a:rPr lang="en-US" dirty="0"/>
              <a:t>overpriced hotel packages offer </a:t>
            </a:r>
            <a:r>
              <a:rPr lang="en-US" dirty="0" smtClean="0"/>
              <a:t>tickets through </a:t>
            </a:r>
            <a:br>
              <a:rPr lang="en-US" dirty="0" smtClean="0"/>
            </a:br>
            <a:r>
              <a:rPr lang="en-US" dirty="0" smtClean="0"/>
              <a:t>NFL-approved tour operators &amp; travel agencies</a:t>
            </a:r>
            <a:endParaRPr lang="en-US" dirty="0"/>
          </a:p>
          <a:p>
            <a:pPr marL="808038" lvl="1" indent="-409575">
              <a:lnSpc>
                <a:spcPct val="90000"/>
              </a:lnSpc>
            </a:pPr>
            <a:r>
              <a:rPr lang="en-US" dirty="0"/>
              <a:t>ticket brokers sell </a:t>
            </a:r>
            <a:r>
              <a:rPr lang="en-US" dirty="0" smtClean="0"/>
              <a:t>tickets</a:t>
            </a:r>
            <a:br>
              <a:rPr lang="en-US" dirty="0" smtClean="0"/>
            </a:br>
            <a:endParaRPr lang="en-US" dirty="0"/>
          </a:p>
          <a:p>
            <a:pPr marL="396875" indent="-396875">
              <a:lnSpc>
                <a:spcPct val="90000"/>
              </a:lnSpc>
            </a:pPr>
            <a:r>
              <a:rPr lang="en-US" dirty="0" smtClean="0"/>
              <a:t>NATB Standard for Super Bowl Tickets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If </a:t>
            </a:r>
            <a:r>
              <a:rPr lang="en-US" dirty="0"/>
              <a:t>a legitimate broker fails to deliver the tickets, they must provide a refund that is 200% of </a:t>
            </a:r>
            <a:r>
              <a:rPr lang="en-US" dirty="0" smtClean="0"/>
              <a:t>the ticket </a:t>
            </a:r>
            <a:r>
              <a:rPr lang="en-US" dirty="0"/>
              <a:t>price</a:t>
            </a:r>
            <a:r>
              <a:rPr lang="en-US" dirty="0" smtClean="0"/>
              <a:t>.</a:t>
            </a:r>
          </a:p>
          <a:p>
            <a:pPr marL="652907" lvl="1" indent="-396875">
              <a:lnSpc>
                <a:spcPct val="90000"/>
              </a:lnSpc>
            </a:pPr>
            <a:endParaRPr lang="en-US" dirty="0" smtClean="0"/>
          </a:p>
          <a:p>
            <a:r>
              <a:rPr lang="en-US" dirty="0" smtClean="0"/>
              <a:t>The FBI receives reports of fraudulent ticket sales for the Super Bowl.</a:t>
            </a:r>
          </a:p>
          <a:p>
            <a:pPr lvl="1"/>
            <a:r>
              <a:rPr lang="en-US" dirty="0" smtClean="0"/>
              <a:t>Consumers should never send cash payments or use wire transfer services for tickets.</a:t>
            </a:r>
          </a:p>
          <a:p>
            <a:pPr marL="652907" lvl="1" indent="-396875"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53193-E4D2-4E31-823A-39451C839618}" type="slidenum">
              <a:rPr lang="en-US"/>
              <a:pPr/>
              <a:t>31</a:t>
            </a:fld>
            <a:endParaRPr lang="en-US"/>
          </a:p>
        </p:txBody>
      </p:sp>
      <p:sp>
        <p:nvSpPr>
          <p:cNvPr id="636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Landing Super Bowl Tickets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8980" name="Picture 4"/>
          <p:cNvPicPr>
            <a:picLocks noChangeAspect="1" noChangeArrowheads="1"/>
          </p:cNvPicPr>
          <p:nvPr/>
        </p:nvPicPr>
        <p:blipFill>
          <a:blip r:embed="rId2" cstate="print"/>
          <a:srcRect l="40625" t="38542" r="33594" b="33333"/>
          <a:stretch>
            <a:fillRect/>
          </a:stretch>
        </p:blipFill>
        <p:spPr bwMode="auto">
          <a:xfrm>
            <a:off x="7010400" y="-1"/>
            <a:ext cx="2133601" cy="17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89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58200" cy="4495800"/>
          </a:xfrm>
        </p:spPr>
        <p:txBody>
          <a:bodyPr>
            <a:normAutofit/>
          </a:bodyPr>
          <a:lstStyle/>
          <a:p>
            <a:r>
              <a:rPr lang="en-US" dirty="0"/>
              <a:t>By 2007, movie theater operators </a:t>
            </a:r>
            <a:r>
              <a:rPr lang="en-US" dirty="0" smtClean="0"/>
              <a:t>had planned </a:t>
            </a:r>
            <a:r>
              <a:rPr lang="en-US" dirty="0"/>
              <a:t>to screen live sports events in 3D.</a:t>
            </a:r>
          </a:p>
          <a:p>
            <a:pPr lvl="1"/>
            <a:r>
              <a:rPr lang="en-US" dirty="0" smtClean="0"/>
              <a:t>lure sports fans to entertainment options</a:t>
            </a:r>
          </a:p>
          <a:p>
            <a:pPr lvl="1"/>
            <a:r>
              <a:rPr lang="en-US" dirty="0" smtClean="0"/>
              <a:t>to </a:t>
            </a:r>
            <a:r>
              <a:rPr lang="en-US" dirty="0"/>
              <a:t>boost weekday theater ticket </a:t>
            </a:r>
            <a:r>
              <a:rPr lang="en-US" dirty="0" smtClean="0"/>
              <a:t>sales</a:t>
            </a:r>
          </a:p>
          <a:p>
            <a:pPr lvl="1"/>
            <a:r>
              <a:rPr lang="en-US" dirty="0" smtClean="0"/>
              <a:t>team gear sold in lobby</a:t>
            </a:r>
          </a:p>
          <a:p>
            <a:pPr lvl="1"/>
            <a:r>
              <a:rPr lang="en-US" dirty="0" smtClean="0"/>
              <a:t>fans encouraged to cheer as if they were at ball park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Ticket sales dropped in 2005 due to:</a:t>
            </a:r>
          </a:p>
          <a:p>
            <a:pPr lvl="1"/>
            <a:r>
              <a:rPr lang="en-US" dirty="0" smtClean="0"/>
              <a:t>lackluster films, </a:t>
            </a:r>
          </a:p>
          <a:p>
            <a:pPr lvl="1"/>
            <a:r>
              <a:rPr lang="en-US" dirty="0" smtClean="0"/>
              <a:t>competition from other entertainment options </a:t>
            </a:r>
          </a:p>
          <a:p>
            <a:pPr lvl="1"/>
            <a:r>
              <a:rPr lang="en-US" dirty="0" smtClean="0"/>
              <a:t>and increased in-home entertainment technology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27C77-E364-44A7-A661-A568C7B60679}" type="slidenum">
              <a:rPr lang="en-US"/>
              <a:pPr/>
              <a:t>32</a:t>
            </a:fld>
            <a:endParaRPr lang="en-US"/>
          </a:p>
        </p:txBody>
      </p:sp>
      <p:sp>
        <p:nvSpPr>
          <p:cNvPr id="6389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010400" cy="1143000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hlink"/>
                </a:solidFill>
              </a:rPr>
              <a:t>Movie Theaters Aim </a:t>
            </a:r>
            <a:r>
              <a:rPr lang="en-US" sz="4000" dirty="0" smtClean="0">
                <a:solidFill>
                  <a:schemeClr val="hlink"/>
                </a:solidFill>
              </a:rPr>
              <a:t>	</a:t>
            </a:r>
            <a:br>
              <a:rPr lang="en-US" sz="4000" dirty="0" smtClean="0">
                <a:solidFill>
                  <a:schemeClr val="hlink"/>
                </a:solidFill>
              </a:rPr>
            </a:br>
            <a:r>
              <a:rPr lang="en-US" sz="4000" dirty="0" smtClean="0">
                <a:solidFill>
                  <a:schemeClr val="hlink"/>
                </a:solidFill>
              </a:rPr>
              <a:t>for </a:t>
            </a:r>
            <a:r>
              <a:rPr lang="en-US" sz="4000" dirty="0">
                <a:solidFill>
                  <a:schemeClr val="hlink"/>
                </a:solidFill>
              </a:rPr>
              <a:t>3D Sports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00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3505200"/>
            <a:ext cx="8305800" cy="2971800"/>
          </a:xfrm>
          <a:noFill/>
          <a:ln/>
        </p:spPr>
        <p:txBody>
          <a:bodyPr>
            <a:normAutofit/>
          </a:bodyPr>
          <a:lstStyle/>
          <a:p>
            <a:r>
              <a:rPr lang="en-US" sz="2600" dirty="0" smtClean="0"/>
              <a:t>Consumers no longer have to wait in long lines.  </a:t>
            </a:r>
          </a:p>
          <a:p>
            <a:r>
              <a:rPr lang="en-US" sz="2600" dirty="0" smtClean="0"/>
              <a:t>Purchase tickets from the convenience of home.</a:t>
            </a:r>
          </a:p>
          <a:p>
            <a:r>
              <a:rPr lang="en-US" sz="2600" dirty="0" smtClean="0"/>
              <a:t>Many people buy tickets and resell them on online auction sites.</a:t>
            </a:r>
          </a:p>
          <a:p>
            <a:r>
              <a:rPr lang="en-US" sz="2600" dirty="0" smtClean="0"/>
              <a:t>Electronic Ticket Distribution</a:t>
            </a:r>
            <a:endParaRPr lang="en-US" sz="2600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FF94D-20FD-483F-A6E9-89C029D6D2DC}" type="slidenum">
              <a:rPr lang="en-US"/>
              <a:pPr/>
              <a:t>33</a:t>
            </a:fld>
            <a:endParaRPr lang="en-US"/>
          </a:p>
        </p:txBody>
      </p:sp>
      <p:pic>
        <p:nvPicPr>
          <p:cNvPr id="640003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362200" y="1524000"/>
            <a:ext cx="6400800" cy="1524000"/>
          </a:xfrm>
          <a:prstGeom prst="rect">
            <a:avLst/>
          </a:prstGeom>
          <a:noFill/>
          <a:ln/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has the Internet changed the way that tickets are sold for sports &amp; entertainment events?</a:t>
            </a: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0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57400"/>
            <a:ext cx="8229600" cy="3949891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 dirty="0" smtClean="0">
                <a:solidFill>
                  <a:schemeClr val="bg1"/>
                </a:solidFill>
              </a:rPr>
              <a:t>Goals</a:t>
            </a:r>
          </a:p>
          <a:p>
            <a:r>
              <a:rPr lang="en-US" dirty="0" smtClean="0"/>
              <a:t>Explain sales strategies for attracting groups to sports and entertainment venues.</a:t>
            </a:r>
          </a:p>
          <a:p>
            <a:r>
              <a:rPr lang="en-US" dirty="0" smtClean="0"/>
              <a:t>Describe how corporations use sports and entertainment to motivate employees and impress clients. 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171F7-465F-43A9-85A3-E9B03A06FFE3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4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1143000"/>
          </a:xfrm>
        </p:spPr>
        <p:txBody>
          <a:bodyPr/>
          <a:lstStyle/>
          <a:p>
            <a:r>
              <a:rPr lang="en-US" sz="2000" smtClean="0">
                <a:solidFill>
                  <a:srgbClr val="339933"/>
                </a:solidFill>
              </a:rPr>
              <a:t>Lesson 12.3</a:t>
            </a:r>
            <a:r>
              <a:rPr lang="en-US" sz="2000" smtClean="0">
                <a:solidFill>
                  <a:srgbClr val="00CC00"/>
                </a:solidFill>
              </a:rPr>
              <a:t/>
            </a:r>
            <a:br>
              <a:rPr lang="en-US" sz="2000" smtClean="0">
                <a:solidFill>
                  <a:srgbClr val="00CC00"/>
                </a:solidFill>
              </a:rPr>
            </a:br>
            <a:r>
              <a:rPr lang="en-US" sz="4000" smtClean="0">
                <a:solidFill>
                  <a:schemeClr val="tx1"/>
                </a:solidFill>
              </a:rPr>
              <a:t>Group and Corporate Sales</a:t>
            </a:r>
            <a:r>
              <a:rPr lang="en-US" sz="4000" smtClean="0">
                <a:solidFill>
                  <a:srgbClr val="990000"/>
                </a:solidFill>
              </a:rPr>
              <a:t>  </a:t>
            </a:r>
            <a:endParaRPr lang="en-US" sz="4000">
              <a:solidFill>
                <a:srgbClr val="990000"/>
              </a:solidFill>
            </a:endParaRPr>
          </a:p>
        </p:txBody>
      </p:sp>
      <p:pic>
        <p:nvPicPr>
          <p:cNvPr id="5" name="Picture 2" descr="http://www.google.com/url?source=imglanding&amp;ct=img&amp;q=http://media.trb.com/media/thumbnails/hyperlink/2009-04/46442789-22113935.jpg&amp;sa=X&amp;ei=XzhiT5PQH9C70QGsyqSLCA&amp;ved=0CAwQ8wc4EA&amp;usg=AFQjCNHWSRWfPP9aP4rSySyAgEEVBn4S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800601"/>
            <a:ext cx="34290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00200"/>
            <a:ext cx="8610600" cy="5029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b="1" dirty="0">
                <a:solidFill>
                  <a:schemeClr val="hlink"/>
                </a:solidFill>
              </a:rPr>
              <a:t>Appealing to Groups</a:t>
            </a:r>
          </a:p>
          <a:p>
            <a:pPr lvl="1"/>
            <a:r>
              <a:rPr lang="en-US" sz="2200" dirty="0" smtClean="0"/>
              <a:t>Games played during the week are less likely to sell out.</a:t>
            </a:r>
          </a:p>
          <a:p>
            <a:pPr lvl="1"/>
            <a:r>
              <a:rPr lang="en-US" sz="2200" dirty="0" smtClean="0"/>
              <a:t>Special Group/Corporate promotions used to fill seats.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group </a:t>
            </a:r>
            <a:r>
              <a:rPr lang="en-US" b="1" dirty="0"/>
              <a:t>packages</a:t>
            </a:r>
          </a:p>
          <a:p>
            <a:pPr lvl="2"/>
            <a:r>
              <a:rPr lang="en-US" dirty="0" smtClean="0"/>
              <a:t>special </a:t>
            </a:r>
            <a:r>
              <a:rPr lang="en-US" dirty="0"/>
              <a:t>prices for group purchases of 15 or more </a:t>
            </a:r>
            <a:r>
              <a:rPr lang="en-US" dirty="0" smtClean="0"/>
              <a:t>tickets</a:t>
            </a:r>
          </a:p>
          <a:p>
            <a:pPr lvl="1"/>
            <a:endParaRPr lang="en-US" dirty="0" smtClean="0"/>
          </a:p>
          <a:p>
            <a:pPr lvl="1"/>
            <a:r>
              <a:rPr lang="en-US" b="1" u="sng" dirty="0" smtClean="0"/>
              <a:t>Groups</a:t>
            </a:r>
            <a:r>
              <a:rPr lang="en-US" dirty="0" smtClean="0"/>
              <a:t>: churches, senior citizens, schools, scouts, youth teams, student organizations, businesses, etc.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Group recognition during announcements</a:t>
            </a:r>
          </a:p>
          <a:p>
            <a:pPr lvl="1"/>
            <a:r>
              <a:rPr lang="en-US" dirty="0" smtClean="0"/>
              <a:t>Promos build future customer base </a:t>
            </a:r>
          </a:p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E4B55-1E2F-49D6-A3B8-5A4B289412DF}" type="slidenum">
              <a:rPr lang="en-US"/>
              <a:pPr/>
              <a:t>35</a:t>
            </a:fld>
            <a:endParaRPr lang="en-US"/>
          </a:p>
        </p:txBody>
      </p:sp>
      <p:sp>
        <p:nvSpPr>
          <p:cNvPr id="64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FILLING THE STANDS</a:t>
            </a:r>
          </a:p>
        </p:txBody>
      </p:sp>
      <p:pic>
        <p:nvPicPr>
          <p:cNvPr id="643076" name="Picture 4"/>
          <p:cNvPicPr>
            <a:picLocks noChangeAspect="1" noChangeArrowheads="1"/>
          </p:cNvPicPr>
          <p:nvPr/>
        </p:nvPicPr>
        <p:blipFill>
          <a:blip r:embed="rId2" cstate="print"/>
          <a:srcRect l="30469" t="39584" r="44531" b="36458"/>
          <a:stretch>
            <a:fillRect/>
          </a:stretch>
        </p:blipFill>
        <p:spPr bwMode="auto">
          <a:xfrm>
            <a:off x="6934200" y="0"/>
            <a:ext cx="22098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University alumni who make substantial contributions to athletic departments and scholarship funds may receive perks.</a:t>
            </a:r>
          </a:p>
          <a:p>
            <a:pPr lvl="2"/>
            <a:r>
              <a:rPr lang="en-US" sz="2400" dirty="0" smtClean="0"/>
              <a:t>easier access to tickets</a:t>
            </a:r>
          </a:p>
          <a:p>
            <a:pPr lvl="2"/>
            <a:r>
              <a:rPr lang="en-US" sz="2400" dirty="0" smtClean="0"/>
              <a:t>special seating at sporting events</a:t>
            </a:r>
          </a:p>
          <a:p>
            <a:pPr lvl="2"/>
            <a:r>
              <a:rPr lang="en-US" sz="2400" dirty="0" smtClean="0"/>
              <a:t>season tickets</a:t>
            </a:r>
          </a:p>
          <a:p>
            <a:pPr lvl="2"/>
            <a:r>
              <a:rPr lang="en-US" sz="2400" dirty="0" smtClean="0"/>
              <a:t>suites</a:t>
            </a:r>
          </a:p>
          <a:p>
            <a:pPr lvl="2"/>
            <a:r>
              <a:rPr lang="en-US" sz="2400" dirty="0" smtClean="0"/>
              <a:t>naming honors on suites or fields</a:t>
            </a:r>
            <a:endParaRPr lang="en-US" sz="2400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3110-77E0-45B7-9B50-2F5FF0751768}" type="slidenum">
              <a:rPr lang="en-US"/>
              <a:pPr/>
              <a:t>36</a:t>
            </a:fld>
            <a:endParaRPr lang="en-US"/>
          </a:p>
        </p:txBody>
      </p:sp>
      <p:sp>
        <p:nvSpPr>
          <p:cNvPr id="64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Special Privileges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2743200"/>
            <a:ext cx="8001000" cy="3124200"/>
          </a:xfrm>
          <a:noFill/>
          <a:ln/>
        </p:spPr>
        <p:txBody>
          <a:bodyPr/>
          <a:lstStyle/>
          <a:p>
            <a:r>
              <a:rPr lang="en-US" dirty="0"/>
              <a:t>Explain how group packages can help fill entertainment venues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Group package deals provide incentive for groups to attend events because they receive a discount and at the same time get to enjoy the fellowship of the group. 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2225-6A68-4FB5-8070-83BFB046AE6A}" type="slidenum">
              <a:rPr lang="en-US"/>
              <a:pPr/>
              <a:t>37</a:t>
            </a:fld>
            <a:endParaRPr lang="en-US"/>
          </a:p>
        </p:txBody>
      </p:sp>
      <p:pic>
        <p:nvPicPr>
          <p:cNvPr id="645123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352800"/>
          </a:xfrm>
        </p:spPr>
        <p:txBody>
          <a:bodyPr/>
          <a:lstStyle/>
          <a:p>
            <a:pPr marL="396875" indent="-396875"/>
            <a:r>
              <a:rPr lang="en-US" sz="2800" dirty="0"/>
              <a:t>Corporations might use sporting event tickets in a variety of ways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endParaRPr lang="en-US" sz="2800" dirty="0"/>
          </a:p>
          <a:p>
            <a:pPr marL="808038" lvl="1" indent="-409575"/>
            <a:r>
              <a:rPr lang="en-US" sz="2400" dirty="0"/>
              <a:t> to promote </a:t>
            </a:r>
            <a:r>
              <a:rPr lang="en-US" sz="2400" dirty="0" smtClean="0"/>
              <a:t>bonding/teamwork </a:t>
            </a:r>
            <a:r>
              <a:rPr lang="en-US" sz="2400" dirty="0"/>
              <a:t>of employees</a:t>
            </a:r>
          </a:p>
          <a:p>
            <a:pPr marL="808038" lvl="1" indent="-409575"/>
            <a:r>
              <a:rPr lang="en-US" sz="2400" dirty="0"/>
              <a:t> as a performance reward</a:t>
            </a:r>
          </a:p>
          <a:p>
            <a:pPr marL="808038" lvl="1" indent="-409575"/>
            <a:r>
              <a:rPr lang="en-US" sz="2400" dirty="0"/>
              <a:t> to entertain </a:t>
            </a:r>
            <a:r>
              <a:rPr lang="en-US" sz="2400" dirty="0" smtClean="0"/>
              <a:t>clients, impress the client</a:t>
            </a:r>
            <a:endParaRPr lang="en-US" sz="24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A947-3331-430E-8797-58656B4A47EB}" type="slidenum">
              <a:rPr lang="en-US"/>
              <a:pPr/>
              <a:t>38</a:t>
            </a:fld>
            <a:endParaRPr lang="en-US"/>
          </a:p>
        </p:txBody>
      </p:sp>
      <p:sp>
        <p:nvSpPr>
          <p:cNvPr id="64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CORPORATE PERKS</a:t>
            </a:r>
          </a:p>
        </p:txBody>
      </p:sp>
      <p:pic>
        <p:nvPicPr>
          <p:cNvPr id="646148" name="Picture 4"/>
          <p:cNvPicPr>
            <a:picLocks noChangeAspect="1" noChangeArrowheads="1"/>
          </p:cNvPicPr>
          <p:nvPr/>
        </p:nvPicPr>
        <p:blipFill>
          <a:blip r:embed="rId2" cstate="print"/>
          <a:srcRect l="40625" t="38542" r="33594" b="33333"/>
          <a:stretch>
            <a:fillRect/>
          </a:stretch>
        </p:blipFill>
        <p:spPr bwMode="auto">
          <a:xfrm>
            <a:off x="7086600" y="5175250"/>
            <a:ext cx="20574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85925"/>
            <a:ext cx="8148638" cy="4410075"/>
          </a:xfrm>
        </p:spPr>
        <p:txBody>
          <a:bodyPr/>
          <a:lstStyle/>
          <a:p>
            <a:r>
              <a:rPr lang="en-US" b="1" dirty="0"/>
              <a:t>luxury </a:t>
            </a:r>
            <a:r>
              <a:rPr lang="en-US" b="1" dirty="0" smtClean="0"/>
              <a:t>boxes (luxury suites)</a:t>
            </a:r>
            <a:endParaRPr lang="en-US" b="1" dirty="0"/>
          </a:p>
          <a:p>
            <a:pPr lvl="1"/>
            <a:r>
              <a:rPr lang="en-US" dirty="0"/>
              <a:t>fancy rooms inside </a:t>
            </a:r>
            <a:r>
              <a:rPr lang="en-US" dirty="0" smtClean="0"/>
              <a:t>stadiums and arenas that allow corporate executives and wealthy private  individuals to entertain clients and friends while watching the game.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high in the stands</a:t>
            </a:r>
          </a:p>
          <a:p>
            <a:pPr lvl="1"/>
            <a:r>
              <a:rPr lang="en-US" dirty="0"/>
              <a:t>near the press-box level</a:t>
            </a:r>
          </a:p>
          <a:p>
            <a:pPr lvl="1"/>
            <a:r>
              <a:rPr lang="en-US" dirty="0"/>
              <a:t>close-circuit </a:t>
            </a:r>
            <a:r>
              <a:rPr lang="en-US" dirty="0" smtClean="0"/>
              <a:t>televisions (for close-ups)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good source of additional revenue for stadium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F0A4-DE95-4256-ADAF-7AEA166BF66F}" type="slidenum">
              <a:rPr lang="en-US"/>
              <a:pPr/>
              <a:t>39</a:t>
            </a:fld>
            <a:endParaRPr lang="en-US"/>
          </a:p>
        </p:txBody>
      </p:sp>
      <p:sp>
        <p:nvSpPr>
          <p:cNvPr id="64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Special </a:t>
            </a:r>
            <a:r>
              <a:rPr lang="en-US" dirty="0" smtClean="0">
                <a:solidFill>
                  <a:schemeClr val="hlink"/>
                </a:solidFill>
              </a:rPr>
              <a:t>Seating</a:t>
            </a:r>
            <a:endParaRPr lang="en-US" dirty="0">
              <a:solidFill>
                <a:schemeClr val="hlink"/>
              </a:solidFill>
            </a:endParaRPr>
          </a:p>
        </p:txBody>
      </p:sp>
      <p:pic>
        <p:nvPicPr>
          <p:cNvPr id="4098" name="Picture 2" descr="http://www.google.com/url?source=imglanding&amp;ct=img&amp;q=http://www.milb.com/clubs/t237/images/content/suite.jpg&amp;sa=X&amp;ei=DTliT72pHcLt0gHn8umiCA&amp;ved=0CAwQ8wc4Dw&amp;usg=AFQjCNEL-Vp6vyYYXaRvZ5d22ugfXXgO3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0"/>
            <a:ext cx="3124200" cy="2082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marL="396875" indent="-396875"/>
            <a:r>
              <a:rPr lang="en-US" dirty="0"/>
              <a:t>selling</a:t>
            </a:r>
          </a:p>
          <a:p>
            <a:pPr marL="808038" lvl="1" indent="-409575"/>
            <a:r>
              <a:rPr lang="en-US" dirty="0"/>
              <a:t>the direct, personal communication with prospective customers in order to assess and satisfy their needs with appropriate products and services</a:t>
            </a:r>
          </a:p>
          <a:p>
            <a:pPr marL="808038" lvl="1" indent="-409575"/>
            <a:endParaRPr lang="en-US" dirty="0"/>
          </a:p>
          <a:p>
            <a:pPr marL="396875" indent="-396875"/>
            <a:r>
              <a:rPr lang="en-US" dirty="0"/>
              <a:t>personal selling</a:t>
            </a:r>
          </a:p>
          <a:p>
            <a:pPr marL="808038" lvl="1" indent="-409575"/>
            <a:r>
              <a:rPr lang="en-US" dirty="0"/>
              <a:t>the sales person becomes the link between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customer and the business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80AB2-9C2C-4B9C-83A4-F69557606BD4}" type="slidenum">
              <a:rPr lang="en-US"/>
              <a:pPr/>
              <a:t>4</a:t>
            </a:fld>
            <a:endParaRPr lang="en-US"/>
          </a:p>
        </p:txBody>
      </p:sp>
      <p:sp>
        <p:nvSpPr>
          <p:cNvPr id="6144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SELLING SPORTS AND ENTERTAINMENT</a:t>
            </a:r>
          </a:p>
        </p:txBody>
      </p:sp>
      <p:pic>
        <p:nvPicPr>
          <p:cNvPr id="41986" name="Picture 2" descr="http://www.google.com/url?source=imglanding&amp;ct=img&amp;q=http://occupations.phillipmartin.info/insurance.gif&amp;sa=X&amp;ei=jS9iT5CVDqLf0QGUi8WyCA&amp;ved=0CAsQ8wc4aA&amp;usg=AFQjCNHcUHMcDfMI_WSG9l2amQOEsFhnk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433594"/>
            <a:ext cx="4038600" cy="242440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4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600200"/>
            <a:ext cx="7772400" cy="4724400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 premium stadium </a:t>
            </a:r>
            <a:r>
              <a:rPr lang="en-US" dirty="0" smtClean="0"/>
              <a:t>seats that provide another source of high revenue for owners.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 vary by venue, but usually: </a:t>
            </a:r>
            <a:br>
              <a:rPr lang="en-US" dirty="0" smtClean="0"/>
            </a:br>
            <a:endParaRPr lang="en-US" dirty="0" smtClean="0"/>
          </a:p>
          <a:p>
            <a:pPr lvl="2"/>
            <a:r>
              <a:rPr lang="en-US" dirty="0" smtClean="0"/>
              <a:t> cushy </a:t>
            </a:r>
            <a:r>
              <a:rPr lang="en-US" dirty="0"/>
              <a:t>and </a:t>
            </a:r>
            <a:r>
              <a:rPr lang="en-US" dirty="0" smtClean="0"/>
              <a:t>roomy</a:t>
            </a:r>
            <a:br>
              <a:rPr lang="en-US" dirty="0" smtClean="0"/>
            </a:br>
            <a:endParaRPr lang="en-US" dirty="0"/>
          </a:p>
          <a:p>
            <a:pPr lvl="2"/>
            <a:r>
              <a:rPr lang="en-US" dirty="0"/>
              <a:t> provide a good </a:t>
            </a:r>
            <a:r>
              <a:rPr lang="en-US" dirty="0" smtClean="0"/>
              <a:t>view of the action</a:t>
            </a:r>
            <a:br>
              <a:rPr lang="en-US" dirty="0" smtClean="0"/>
            </a:br>
            <a:endParaRPr lang="en-US" dirty="0"/>
          </a:p>
          <a:p>
            <a:pPr lvl="2"/>
            <a:r>
              <a:rPr lang="en-US" dirty="0"/>
              <a:t> often comes with added </a:t>
            </a:r>
            <a:r>
              <a:rPr lang="en-US" dirty="0" smtClean="0"/>
              <a:t>benefits</a:t>
            </a:r>
          </a:p>
          <a:p>
            <a:pPr lvl="3"/>
            <a:r>
              <a:rPr lang="en-US" dirty="0" smtClean="0"/>
              <a:t>Special access to indoor air-conditioned areas</a:t>
            </a:r>
          </a:p>
          <a:p>
            <a:pPr lvl="3"/>
            <a:r>
              <a:rPr lang="en-US" dirty="0" smtClean="0"/>
              <a:t>Access to special restaurants, merchandise stands and lounge areas not available to regular ticket holders.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62E0F-41D3-4EF2-9B00-495814F0E03B}" type="slidenum">
              <a:rPr lang="en-US"/>
              <a:pPr/>
              <a:t>40</a:t>
            </a:fld>
            <a:endParaRPr lang="en-US"/>
          </a:p>
        </p:txBody>
      </p:sp>
      <p:sp>
        <p:nvSpPr>
          <p:cNvPr id="648195" name="Rectangle 3"/>
          <p:cNvSpPr>
            <a:spLocks noChangeArrowheads="1"/>
          </p:cNvSpPr>
          <p:nvPr/>
        </p:nvSpPr>
        <p:spPr bwMode="auto">
          <a:xfrm>
            <a:off x="685800" y="7620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</a:pP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 </a:t>
            </a:r>
            <a:r>
              <a:rPr lang="en-US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club seats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2743200"/>
            <a:ext cx="8001000" cy="3124200"/>
          </a:xfrm>
          <a:noFill/>
          <a:ln/>
        </p:spPr>
        <p:txBody>
          <a:bodyPr>
            <a:normAutofit lnSpcReduction="10000"/>
          </a:bodyPr>
          <a:lstStyle/>
          <a:p>
            <a:r>
              <a:rPr lang="en-US" dirty="0"/>
              <a:t>How do corporations outside of the sports and entertainment industries use sports and entertainment events for business purposes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Corporations use sports and entertainment events to entertain clients, reward employees, and encourage employee team bonding, 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BACCC-B15B-4F77-9484-54C4CC03101D}" type="slidenum">
              <a:rPr lang="en-US"/>
              <a:pPr/>
              <a:t>41</a:t>
            </a:fld>
            <a:endParaRPr lang="en-US"/>
          </a:p>
        </p:txBody>
      </p:sp>
      <p:pic>
        <p:nvPicPr>
          <p:cNvPr id="649219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4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None/>
            </a:pPr>
            <a:r>
              <a:rPr lang="en-US" dirty="0"/>
              <a:t>The six steps of effective selling are</a:t>
            </a:r>
            <a:r>
              <a:rPr lang="en-US" dirty="0" smtClean="0"/>
              <a:t>:</a:t>
            </a:r>
            <a:br>
              <a:rPr lang="en-US" dirty="0" smtClean="0"/>
            </a:br>
            <a:endParaRPr lang="en-US" sz="1200" dirty="0"/>
          </a:p>
          <a:p>
            <a:pPr marL="931863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/>
              <a:t>The </a:t>
            </a:r>
            <a:r>
              <a:rPr lang="en-US" dirty="0" smtClean="0"/>
              <a:t>Pre-Approach</a:t>
            </a:r>
            <a:endParaRPr lang="en-US" dirty="0"/>
          </a:p>
          <a:p>
            <a:pPr marL="931863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/>
              <a:t>The Approach</a:t>
            </a:r>
          </a:p>
          <a:p>
            <a:pPr marL="931863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/>
              <a:t>Demonstration</a:t>
            </a:r>
          </a:p>
          <a:p>
            <a:pPr marL="931863" lvl="1" indent="-5334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en-US" dirty="0"/>
              <a:t>Answering questions</a:t>
            </a:r>
          </a:p>
          <a:p>
            <a:pPr marL="931863" lvl="1" indent="-5334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en-US" dirty="0"/>
              <a:t>Closing the sale</a:t>
            </a:r>
          </a:p>
          <a:p>
            <a:pPr marL="931863" lvl="1" indent="-5334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en-US" dirty="0"/>
              <a:t>Follow-up</a:t>
            </a:r>
          </a:p>
          <a:p>
            <a:pPr marL="931863" lvl="1" indent="-533400">
              <a:lnSpc>
                <a:spcPct val="90000"/>
              </a:lnSpc>
              <a:buFont typeface="Wingdings" pitchFamily="2" charset="2"/>
              <a:buAutoNum type="arabicPeriod"/>
            </a:pPr>
            <a:endParaRPr lang="en-US" dirty="0"/>
          </a:p>
          <a:p>
            <a:pPr marL="931863" lvl="1" indent="-533400"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Discussed on following 6 Slides…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A09D9-F648-49AA-B7E6-001CD5620C58}" type="slidenum">
              <a:rPr lang="en-US"/>
              <a:pPr/>
              <a:t>5</a:t>
            </a:fld>
            <a:endParaRPr lang="en-US"/>
          </a:p>
        </p:txBody>
      </p:sp>
      <p:sp>
        <p:nvSpPr>
          <p:cNvPr id="616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The Sales Process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Salespeople learn about the:</a:t>
            </a:r>
          </a:p>
          <a:p>
            <a:pPr marL="920750" lvl="1"/>
            <a:r>
              <a:rPr lang="en-US" dirty="0"/>
              <a:t>products and services offered</a:t>
            </a:r>
          </a:p>
          <a:p>
            <a:pPr marL="920750" lvl="1"/>
            <a:r>
              <a:rPr lang="en-US" dirty="0"/>
              <a:t>target market</a:t>
            </a:r>
          </a:p>
          <a:p>
            <a:pPr marL="920750" lvl="1"/>
            <a:r>
              <a:rPr lang="en-US" dirty="0"/>
              <a:t>competition</a:t>
            </a:r>
          </a:p>
          <a:p>
            <a:pPr lvl="1"/>
            <a:endParaRPr lang="en-US" dirty="0"/>
          </a:p>
          <a:p>
            <a:r>
              <a:rPr lang="en-US" dirty="0"/>
              <a:t>Salespeople must:</a:t>
            </a:r>
          </a:p>
          <a:p>
            <a:pPr marL="920750" lvl="1"/>
            <a:r>
              <a:rPr lang="en-US" dirty="0"/>
              <a:t>be knowledgeable</a:t>
            </a:r>
          </a:p>
          <a:p>
            <a:pPr marL="920750" lvl="1"/>
            <a:r>
              <a:rPr lang="en-US" dirty="0"/>
              <a:t>understand consumer need </a:t>
            </a:r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A7197-1C31-4948-A908-AD183FAA8691}" type="slidenum">
              <a:rPr lang="en-US"/>
              <a:pPr/>
              <a:t>6</a:t>
            </a:fld>
            <a:endParaRPr lang="en-US"/>
          </a:p>
        </p:txBody>
      </p:sp>
      <p:sp>
        <p:nvSpPr>
          <p:cNvPr id="66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 1 ~ Pre-Approach</a:t>
            </a:r>
          </a:p>
        </p:txBody>
      </p:sp>
      <p:pic>
        <p:nvPicPr>
          <p:cNvPr id="37892" name="Picture 4" descr="http://research.phillipmartin.info/research_icon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5200" y="3581401"/>
            <a:ext cx="4368800" cy="3276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82000" cy="4495800"/>
          </a:xfrm>
        </p:spPr>
        <p:txBody>
          <a:bodyPr/>
          <a:lstStyle/>
          <a:p>
            <a:r>
              <a:rPr lang="en-US" dirty="0"/>
              <a:t>Contract the Customer</a:t>
            </a:r>
          </a:p>
          <a:p>
            <a:pPr lvl="1"/>
            <a:r>
              <a:rPr lang="en-US" dirty="0"/>
              <a:t>Gain their attention</a:t>
            </a:r>
          </a:p>
          <a:p>
            <a:r>
              <a:rPr lang="en-US" u="sng" dirty="0"/>
              <a:t>Listen carefully </a:t>
            </a:r>
            <a:r>
              <a:rPr lang="en-US" dirty="0"/>
              <a:t>to consumer needs</a:t>
            </a:r>
          </a:p>
          <a:p>
            <a:r>
              <a:rPr lang="en-US" dirty="0"/>
              <a:t>Create a favorable impression on consumer</a:t>
            </a:r>
          </a:p>
          <a:p>
            <a:endParaRPr lang="en-US" dirty="0"/>
          </a:p>
          <a:p>
            <a:r>
              <a:rPr lang="en-US" dirty="0"/>
              <a:t>Create lasting relationship </a:t>
            </a:r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D3CB-6C17-4C87-903B-7BAB248B1AD3}" type="slidenum">
              <a:rPr lang="en-US"/>
              <a:pPr/>
              <a:t>7</a:t>
            </a:fld>
            <a:endParaRPr lang="en-US"/>
          </a:p>
        </p:txBody>
      </p:sp>
      <p:sp>
        <p:nvSpPr>
          <p:cNvPr id="66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 2 ~ The Approach</a:t>
            </a:r>
          </a:p>
        </p:txBody>
      </p:sp>
      <p:pic>
        <p:nvPicPr>
          <p:cNvPr id="36866" name="Picture 2" descr="http://us.cdn2.123rf.com/168nwm/kakigori/kakigori1204/kakigori120400002/13041908-senior-experienced-salesman-agent-greeting-with-handshake-young-business-partn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657600"/>
            <a:ext cx="3200400" cy="32004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1328"/>
            <a:ext cx="8229600" cy="4767072"/>
          </a:xfrm>
        </p:spPr>
        <p:txBody>
          <a:bodyPr/>
          <a:lstStyle/>
          <a:p>
            <a:r>
              <a:rPr lang="en-US" dirty="0"/>
              <a:t>Enthusiastically present product</a:t>
            </a:r>
          </a:p>
          <a:p>
            <a:endParaRPr lang="en-US" dirty="0"/>
          </a:p>
          <a:p>
            <a:r>
              <a:rPr lang="en-US" dirty="0"/>
              <a:t>Make sure to address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consumer </a:t>
            </a:r>
            <a:r>
              <a:rPr lang="en-US" dirty="0"/>
              <a:t>needs</a:t>
            </a:r>
          </a:p>
          <a:p>
            <a:endParaRPr lang="en-US" dirty="0"/>
          </a:p>
          <a:p>
            <a:r>
              <a:rPr lang="en-US" dirty="0"/>
              <a:t>Highlight benefits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features</a:t>
            </a:r>
            <a:endParaRPr lang="en-US" dirty="0"/>
          </a:p>
          <a:p>
            <a:endParaRPr lang="en-US" dirty="0"/>
          </a:p>
          <a:p>
            <a:r>
              <a:rPr lang="en-US" dirty="0"/>
              <a:t>Approach consumer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about </a:t>
            </a:r>
            <a:r>
              <a:rPr lang="en-US" dirty="0"/>
              <a:t>purchasing item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AAC2-8B92-445C-8523-90D27D0A3EF3}" type="slidenum">
              <a:rPr lang="en-US"/>
              <a:pPr/>
              <a:t>8</a:t>
            </a:fld>
            <a:endParaRPr lang="en-US"/>
          </a:p>
        </p:txBody>
      </p:sp>
      <p:sp>
        <p:nvSpPr>
          <p:cNvPr id="66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 3 ~ Demonstration</a:t>
            </a:r>
          </a:p>
        </p:txBody>
      </p:sp>
      <p:pic>
        <p:nvPicPr>
          <p:cNvPr id="37889" name="Picture 1" descr="C:\Users\jsundlin\AppData\Local\Microsoft\Windows\Temporary Internet Files\Content.IE5\L73X407V\MC90004508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1" y="2093547"/>
            <a:ext cx="4191000" cy="476445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Consumer voice any objections, questions, or concerns about the product</a:t>
            </a:r>
          </a:p>
          <a:p>
            <a:endParaRPr lang="en-US" dirty="0"/>
          </a:p>
          <a:p>
            <a:r>
              <a:rPr lang="en-US" dirty="0"/>
              <a:t>Questions = Considering the purchase?</a:t>
            </a:r>
          </a:p>
          <a:p>
            <a:endParaRPr lang="en-US" dirty="0"/>
          </a:p>
          <a:p>
            <a:r>
              <a:rPr lang="en-US" dirty="0"/>
              <a:t>Provide additional info to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help </a:t>
            </a:r>
            <a:r>
              <a:rPr lang="en-US" dirty="0"/>
              <a:t>persuade their decision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1758-889A-41BF-A36E-CB90F2654E7B}" type="slidenum">
              <a:rPr lang="en-US"/>
              <a:pPr/>
              <a:t>9</a:t>
            </a:fld>
            <a:endParaRPr lang="en-US"/>
          </a:p>
        </p:txBody>
      </p:sp>
      <p:sp>
        <p:nvSpPr>
          <p:cNvPr id="66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#4 ~ Answering Questions</a:t>
            </a:r>
          </a:p>
        </p:txBody>
      </p:sp>
      <p:pic>
        <p:nvPicPr>
          <p:cNvPr id="36865" name="Picture 1" descr="C:\Users\jsundlin\AppData\Local\Microsoft\Windows\Temporary Internet Files\Content.IE5\EC3SSIDL\MC90043441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343275"/>
            <a:ext cx="3124200" cy="351472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389</TotalTime>
  <Words>1726</Words>
  <Application>Microsoft Office PowerPoint</Application>
  <PresentationFormat>On-screen Show (4:3)</PresentationFormat>
  <Paragraphs>362</Paragraphs>
  <Slides>41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Concourse</vt:lpstr>
      <vt:lpstr>Selling Sports and Entertainment      </vt:lpstr>
      <vt:lpstr>Winning Strategies</vt:lpstr>
      <vt:lpstr>Lesson 12.1 The Sales Process </vt:lpstr>
      <vt:lpstr>SELLING SPORTS AND ENTERTAINMENT</vt:lpstr>
      <vt:lpstr>The Sales Process</vt:lpstr>
      <vt:lpstr># 1 ~ Pre-Approach</vt:lpstr>
      <vt:lpstr># 2 ~ The Approach</vt:lpstr>
      <vt:lpstr># 3 ~ Demonstration</vt:lpstr>
      <vt:lpstr>#4 ~ Answering Questions</vt:lpstr>
      <vt:lpstr>#5 Closing the Sale</vt:lpstr>
      <vt:lpstr># 6 ~ Follow-up</vt:lpstr>
      <vt:lpstr>When Is Personal Selling Appropriate?</vt:lpstr>
      <vt:lpstr>When Is Personal Selling Appropriate?</vt:lpstr>
      <vt:lpstr>When Is Personal Selling Appropriate?</vt:lpstr>
      <vt:lpstr>Slide 15</vt:lpstr>
      <vt:lpstr>MANAGEMENT SKILLS AND KNOWLEDGE FOR SUCCESS</vt:lpstr>
      <vt:lpstr>Know the Product</vt:lpstr>
      <vt:lpstr>Know the Customer          (1 of 2)</vt:lpstr>
      <vt:lpstr>Know the Customer</vt:lpstr>
      <vt:lpstr>Know the Competition</vt:lpstr>
      <vt:lpstr>Slide 21</vt:lpstr>
      <vt:lpstr>Lesson 12.2 Ticket Sales</vt:lpstr>
      <vt:lpstr>HIGH PRICES FOR THE MOST DEMANDED ENTERTAINMENT</vt:lpstr>
      <vt:lpstr>HIGH PRICES FOR THE MOST DEMANDED ENTERTAINMENT</vt:lpstr>
      <vt:lpstr>Ticket Scalpers</vt:lpstr>
      <vt:lpstr>Ticket Scalpers</vt:lpstr>
      <vt:lpstr>Ticket Frenzy</vt:lpstr>
      <vt:lpstr>Slide 28</vt:lpstr>
      <vt:lpstr>THE TICKET ECONOMY</vt:lpstr>
      <vt:lpstr>Work the System</vt:lpstr>
      <vt:lpstr>Landing Super Bowl Tickets</vt:lpstr>
      <vt:lpstr>Movie Theaters Aim   for 3D Sports</vt:lpstr>
      <vt:lpstr>Slide 33</vt:lpstr>
      <vt:lpstr>Lesson 12.3 Group and Corporate Sales  </vt:lpstr>
      <vt:lpstr>FILLING THE STANDS</vt:lpstr>
      <vt:lpstr>Special Privileges</vt:lpstr>
      <vt:lpstr>Slide 37</vt:lpstr>
      <vt:lpstr>CORPORATE PERKS</vt:lpstr>
      <vt:lpstr>Special Seating</vt:lpstr>
      <vt:lpstr>Slide 40</vt:lpstr>
      <vt:lpstr>Slide 41</vt:lpstr>
    </vt:vector>
  </TitlesOfParts>
  <Company>Upper Dublin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Sports and Entertainment      </dc:title>
  <dc:creator>jsundlin</dc:creator>
  <cp:lastModifiedBy>jsundlin</cp:lastModifiedBy>
  <cp:revision>43</cp:revision>
  <dcterms:created xsi:type="dcterms:W3CDTF">2012-02-24T15:04:32Z</dcterms:created>
  <dcterms:modified xsi:type="dcterms:W3CDTF">2013-03-08T18:19:35Z</dcterms:modified>
</cp:coreProperties>
</file>